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3"/>
  </p:notesMasterIdLst>
  <p:sldIdLst>
    <p:sldId id="256" r:id="rId2"/>
    <p:sldId id="551" r:id="rId3"/>
    <p:sldId id="321" r:id="rId4"/>
    <p:sldId id="598" r:id="rId5"/>
    <p:sldId id="559" r:id="rId6"/>
    <p:sldId id="553" r:id="rId7"/>
    <p:sldId id="257" r:id="rId8"/>
    <p:sldId id="560" r:id="rId9"/>
    <p:sldId id="557" r:id="rId10"/>
    <p:sldId id="555" r:id="rId11"/>
    <p:sldId id="556" r:id="rId12"/>
    <p:sldId id="552" r:id="rId13"/>
    <p:sldId id="554" r:id="rId14"/>
    <p:sldId id="558" r:id="rId15"/>
    <p:sldId id="623" r:id="rId16"/>
    <p:sldId id="565" r:id="rId17"/>
    <p:sldId id="619" r:id="rId18"/>
    <p:sldId id="566" r:id="rId19"/>
    <p:sldId id="567" r:id="rId20"/>
    <p:sldId id="618" r:id="rId21"/>
    <p:sldId id="630" r:id="rId22"/>
    <p:sldId id="568" r:id="rId23"/>
    <p:sldId id="570" r:id="rId24"/>
    <p:sldId id="569" r:id="rId25"/>
    <p:sldId id="624" r:id="rId26"/>
    <p:sldId id="594" r:id="rId27"/>
    <p:sldId id="595" r:id="rId28"/>
    <p:sldId id="571" r:id="rId29"/>
    <p:sldId id="572" r:id="rId30"/>
    <p:sldId id="320" r:id="rId31"/>
    <p:sldId id="258" r:id="rId32"/>
    <p:sldId id="259" r:id="rId33"/>
    <p:sldId id="260" r:id="rId34"/>
    <p:sldId id="561" r:id="rId35"/>
    <p:sldId id="261" r:id="rId36"/>
    <p:sldId id="262" r:id="rId37"/>
    <p:sldId id="265" r:id="rId38"/>
    <p:sldId id="626" r:id="rId39"/>
    <p:sldId id="625" r:id="rId40"/>
    <p:sldId id="266" r:id="rId41"/>
    <p:sldId id="264" r:id="rId42"/>
    <p:sldId id="267" r:id="rId43"/>
    <p:sldId id="322" r:id="rId44"/>
    <p:sldId id="269" r:id="rId45"/>
    <p:sldId id="270" r:id="rId46"/>
    <p:sldId id="271" r:id="rId47"/>
    <p:sldId id="562" r:id="rId48"/>
    <p:sldId id="323" r:id="rId49"/>
    <p:sldId id="272" r:id="rId50"/>
    <p:sldId id="273" r:id="rId51"/>
    <p:sldId id="274" r:id="rId52"/>
    <p:sldId id="324" r:id="rId53"/>
    <p:sldId id="307" r:id="rId54"/>
    <p:sldId id="308" r:id="rId55"/>
    <p:sldId id="309" r:id="rId56"/>
    <p:sldId id="627" r:id="rId57"/>
    <p:sldId id="628" r:id="rId58"/>
    <p:sldId id="629" r:id="rId59"/>
    <p:sldId id="310" r:id="rId60"/>
    <p:sldId id="311" r:id="rId61"/>
    <p:sldId id="312" r:id="rId62"/>
    <p:sldId id="313" r:id="rId63"/>
    <p:sldId id="275" r:id="rId64"/>
    <p:sldId id="564" r:id="rId65"/>
    <p:sldId id="609" r:id="rId66"/>
    <p:sldId id="276" r:id="rId67"/>
    <p:sldId id="602" r:id="rId68"/>
    <p:sldId id="603" r:id="rId69"/>
    <p:sldId id="610" r:id="rId70"/>
    <p:sldId id="278" r:id="rId71"/>
    <p:sldId id="617" r:id="rId72"/>
    <p:sldId id="620" r:id="rId73"/>
    <p:sldId id="621" r:id="rId74"/>
    <p:sldId id="622" r:id="rId75"/>
    <p:sldId id="615" r:id="rId76"/>
    <p:sldId id="596" r:id="rId77"/>
    <p:sldId id="604" r:id="rId78"/>
    <p:sldId id="611" r:id="rId79"/>
    <p:sldId id="281" r:id="rId80"/>
    <p:sldId id="612" r:id="rId81"/>
    <p:sldId id="282" r:id="rId82"/>
    <p:sldId id="597" r:id="rId83"/>
    <p:sldId id="605" r:id="rId84"/>
    <p:sldId id="606" r:id="rId85"/>
    <p:sldId id="607" r:id="rId86"/>
    <p:sldId id="613" r:id="rId87"/>
    <p:sldId id="631" r:id="rId88"/>
    <p:sldId id="608" r:id="rId89"/>
    <p:sldId id="284" r:id="rId90"/>
    <p:sldId id="599" r:id="rId91"/>
    <p:sldId id="600" r:id="rId92"/>
    <p:sldId id="614" r:id="rId93"/>
    <p:sldId id="601" r:id="rId94"/>
    <p:sldId id="285" r:id="rId95"/>
    <p:sldId id="286" r:id="rId96"/>
    <p:sldId id="575" r:id="rId97"/>
    <p:sldId id="573" r:id="rId98"/>
    <p:sldId id="576" r:id="rId99"/>
    <p:sldId id="577" r:id="rId100"/>
    <p:sldId id="578" r:id="rId101"/>
    <p:sldId id="287" r:id="rId102"/>
    <p:sldId id="579" r:id="rId103"/>
    <p:sldId id="580" r:id="rId104"/>
    <p:sldId id="289" r:id="rId105"/>
    <p:sldId id="581" r:id="rId106"/>
    <p:sldId id="583" r:id="rId107"/>
    <p:sldId id="290" r:id="rId108"/>
    <p:sldId id="582" r:id="rId109"/>
    <p:sldId id="584" r:id="rId110"/>
    <p:sldId id="291" r:id="rId111"/>
    <p:sldId id="587" r:id="rId112"/>
    <p:sldId id="616" r:id="rId113"/>
    <p:sldId id="585" r:id="rId114"/>
    <p:sldId id="586" r:id="rId115"/>
    <p:sldId id="292" r:id="rId116"/>
    <p:sldId id="588" r:id="rId117"/>
    <p:sldId id="589" r:id="rId118"/>
    <p:sldId id="590" r:id="rId119"/>
    <p:sldId id="591" r:id="rId120"/>
    <p:sldId id="293" r:id="rId121"/>
    <p:sldId id="592" r:id="rId122"/>
    <p:sldId id="294" r:id="rId123"/>
    <p:sldId id="295" r:id="rId124"/>
    <p:sldId id="296" r:id="rId125"/>
    <p:sldId id="268" r:id="rId126"/>
    <p:sldId id="314" r:id="rId127"/>
    <p:sldId id="315" r:id="rId128"/>
    <p:sldId id="316" r:id="rId129"/>
    <p:sldId id="317" r:id="rId130"/>
    <p:sldId id="318" r:id="rId131"/>
    <p:sldId id="319" r:id="rId132"/>
    <p:sldId id="297" r:id="rId133"/>
    <p:sldId id="298" r:id="rId134"/>
    <p:sldId id="299" r:id="rId135"/>
    <p:sldId id="300" r:id="rId136"/>
    <p:sldId id="301" r:id="rId137"/>
    <p:sldId id="302" r:id="rId138"/>
    <p:sldId id="303" r:id="rId139"/>
    <p:sldId id="304" r:id="rId140"/>
    <p:sldId id="305" r:id="rId141"/>
    <p:sldId id="306" r:id="rId142"/>
  </p:sldIdLst>
  <p:sldSz cx="12192000" cy="6858000"/>
  <p:notesSz cx="6858000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o Martín Guzmán" initials="AMG" lastIdx="2" clrIdx="0">
    <p:extLst>
      <p:ext uri="{19B8F6BF-5375-455C-9EA6-DF929625EA0E}">
        <p15:presenceInfo xmlns:p15="http://schemas.microsoft.com/office/powerpoint/2012/main" userId="S::sgeamg@lasalina.es::5ca6a691-27d6-4e37-9bc6-5efd78d5f8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800000"/>
    <a:srgbClr val="99CC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commentAuthors" Target="commentAuthor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notesMaster" Target="notesMasters/notesMaster1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1A199-91CB-44B6-8B34-C33C1A572AF6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546D8-3FF7-460E-8B07-5FAE098636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45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F2273-61E2-49D5-AF85-237342ED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1E169E-9605-4DC9-922F-0DD8865B2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46943-A4BF-4A03-8D12-2846288B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9D50-62DE-46C4-BB10-E5F2BC88F062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021361-D15B-4F6E-97D2-77ED48F4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86D051-E4FF-4A6D-A502-D3763897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06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95447-8F59-40B0-B73A-D2046750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584658-17B9-4114-A1D9-986713D63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56E190-29E5-48E9-BC48-5CA35357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81-1FEA-4BDB-BB5D-3D606EE940DB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23B18-45ED-4722-9AAF-A3B3260D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853EB-EF27-4D62-9E06-7F56B548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02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9C9942-7D18-4AAE-9CD7-96257FE36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59E81A-105F-4560-90DE-6752CE197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26B8-C3A5-41D2-B667-7A163EB2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8BF5-8D51-454F-9FE0-C483A937FAF9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6C1B9D-3903-48EA-8E32-CF6384F4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2632-98DA-47F9-9F1B-9A6A8B53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16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CC999-36C2-4F37-B891-B5726542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8C25AD-E31A-468B-A395-EB013F39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DF44C4-4BA9-4287-B885-41D1AED2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F31D-F355-447C-89A4-20D37783A31B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EF69C-5E5C-4EF6-B17F-A471AA97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B8A3BA-DB71-469A-96E5-BB7329E7F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539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7A6B4-876F-44A8-9A15-3A49FA9A3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328544-29FF-4417-8DFC-3E8D48AF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92431-7C94-41F1-8004-30E6FD67A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9EE0-3186-4DEC-9845-0E2A0FEBCD4C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749B44-9FF5-44E9-8CE9-82BE850D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2CFAF1-FF79-46C2-85A5-DC1BB1CA7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68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ADF53-096C-4339-AD77-00F2A602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FD0C7D-B3B5-4C38-8850-BA7A209D1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0FBB97-40EC-454D-861D-03EDBD93C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427ADC-8D1C-4C81-9AC0-A2CEE32F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E2C4F-8ED4-4693-ABF1-01FADCB295F7}" type="datetime1">
              <a:rPr lang="es-ES" smtClean="0"/>
              <a:t>22/11/2022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DF5F2-3F49-480A-9526-4AEE1BB2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39B592-3C51-4856-BB75-C2CA7EC3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0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798EF-40A6-4922-ACD9-63ED5470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0CC8CC-CEDF-421F-9CEF-4C8A2274A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00BB3B-B0D3-45E2-BDC1-E4774560F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2EE817-FBF7-4923-AFDC-9B9D026B6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28C0D6-E8BA-410D-8001-3E6EBCB77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D2F778-02AE-43E7-9514-DBB91DC6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77BD-F240-4FA0-86B7-89EB0C6D57F5}" type="datetime1">
              <a:rPr lang="es-ES" smtClean="0"/>
              <a:t>22/11/2022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70FB73-546A-4160-8BDF-BF3E2CED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D4C84A-0E9B-4C62-AD22-A22737FF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11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377-7021-4AC6-89E3-EF169227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ACB2DE-D653-400B-BCC5-CA8F64242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02CF-91DF-4959-862D-D3A912B36701}" type="datetime1">
              <a:rPr lang="es-ES" smtClean="0"/>
              <a:t>22/11/2022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0173C7-5E81-42C5-A17D-255BC55B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C99872A-589D-4C46-84F8-4E4D0770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9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1CED42-2719-4E80-AEDF-79A2DABA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410E-1077-4399-B11B-2A11CE2FE92F}" type="datetime1">
              <a:rPr lang="es-ES" smtClean="0"/>
              <a:t>22/11/2022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453711-32CE-448B-8E4B-F6AF8BC6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EA4DCF-BDE1-4266-B940-3136792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2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2BE23-E17A-452E-B1E6-B9ED342C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BEDBCB-150F-492B-96DA-A95FCD16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2E1F22-2FB9-4A78-BB43-63E9B8F0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AC0296-2965-4F07-B687-4B51B638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994-A722-42B4-9F4C-9982204C47E4}" type="datetime1">
              <a:rPr lang="es-ES" smtClean="0"/>
              <a:t>22/11/2022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EAF34C-3393-455D-80B5-0C78B396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B0A5F-30F3-4526-AE28-F5B91F7E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33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0340A-9522-4503-A879-EDB0CB1E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159F8D-E33E-48B1-A078-B2A2DD1B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4014E4-1101-4B6A-9E0A-BB6F0943D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C5BE98-6C54-4874-8D68-7F9AD50B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1E29-FC30-40D3-ADF3-218CB1EA2010}" type="datetime1">
              <a:rPr lang="es-ES" smtClean="0"/>
              <a:t>22/11/2022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1352B4-13D2-46AE-8589-DC981B26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0A3840-787B-4E74-B5E5-770B222A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25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48ACC5-17C3-4A1F-B935-F8641B9E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FE918B-1525-4C7E-AC9D-4751ECDB9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E601A8-4094-4914-B0E3-70350FC24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0AAF8-99FB-4DC7-8447-72C2FC791EDE}" type="datetime1">
              <a:rPr lang="es-ES" smtClean="0"/>
              <a:t>22/11/2022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62412-90FB-4A38-BDE2-EBD9AB354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2F045-B166-4451-9C39-E2284636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126C-F1F7-48D1-9101-7A19C2A635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31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71B2F-34BE-4844-9102-CC93DE710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659" y="1041400"/>
            <a:ext cx="9144000" cy="23876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Curso de Procedimiento Administrativo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864091-8758-4699-A9BA-7F9A163AF5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Ley 39/2015 de 1 de Octubre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4D666C-D9D2-4762-B802-1719B4ADE212}"/>
              </a:ext>
            </a:extLst>
          </p:cNvPr>
          <p:cNvSpPr txBox="1"/>
          <p:nvPr/>
        </p:nvSpPr>
        <p:spPr>
          <a:xfrm>
            <a:off x="7800230" y="5955527"/>
            <a:ext cx="149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Octubre 2022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99794C0-5EC8-4945-8DDE-C6A010DBFF65}"/>
              </a:ext>
            </a:extLst>
          </p:cNvPr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52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s-ES" sz="2200" dirty="0"/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El 1 de octubre de 2015 se sanciona la Ley 39/2015, del Procedimiento Administrativo Común de las Administraciones Públicas (BOE 2 de octubre)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Entrada  en vigor DF 7ª:  al año de su publicación en el BOE: 2 de octubre de 2016. 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Diferido al  2 de octubre de 2018 previsiones relativas a: 	+  registro electrónico de apoderamientos (art. 6)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+  registro electrónico  (RE) (art.16) 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+  registro de empleados públicos habilitados (art. 12)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+  punto de acceso general electrónico de la Administración (PAGE)   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+  archivo único electrónico (art. 17)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DT 4ª mantener los  canales, medios y sistema vigentes para garantizar el  derecho de las personas a relacionarse electrónicamente.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10279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 (arts. 75 a 83)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 </a:t>
            </a: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de la prueba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  de oficio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Recae siempre sobre la propia Administración, pues es ella la que ha de acreditar la existencia de los hechos en que pretende fundar su resolución.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 administrativos incoados a instancia de parte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carga de la prueba pesa sobre la persona que incoa el procedimiento. (</a:t>
            </a:r>
            <a:r>
              <a:rPr lang="es-ES" sz="2000" dirty="0" err="1">
                <a:solidFill>
                  <a:srgbClr val="800000"/>
                </a:solidFill>
              </a:rPr>
              <a:t>arts</a:t>
            </a:r>
            <a:r>
              <a:rPr lang="es-ES" sz="2000" dirty="0">
                <a:solidFill>
                  <a:srgbClr val="800000"/>
                </a:solidFill>
              </a:rPr>
              <a:t> 66 y 76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 de la Prueba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77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(</a:t>
            </a:r>
            <a:r>
              <a:rPr lang="es-ES" sz="2000" dirty="0">
                <a:solidFill>
                  <a:srgbClr val="C00000"/>
                </a:solidFill>
              </a:rPr>
              <a:t>principios de oficialidad y contradicción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Cuando: no se tenga por ciertos los hechos alegados, o el procedimiento así lo exija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Como: antelación suficiente, indicar día fecha y hora ( relacionado </a:t>
            </a:r>
            <a:r>
              <a:rPr lang="es-ES" sz="2000" dirty="0">
                <a:solidFill>
                  <a:srgbClr val="800000"/>
                </a:solidFill>
              </a:rPr>
              <a:t>art. 75.3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Posibilidad de asistencia de técnicos particulares (</a:t>
            </a:r>
            <a:r>
              <a:rPr lang="es-ES" sz="2000" dirty="0">
                <a:solidFill>
                  <a:srgbClr val="800000"/>
                </a:solidFill>
              </a:rPr>
              <a:t>art. 77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(</a:t>
            </a:r>
            <a:r>
              <a:rPr lang="es-ES" sz="2000" dirty="0">
                <a:solidFill>
                  <a:srgbClr val="800000"/>
                </a:solidFill>
              </a:rPr>
              <a:t>art. 53.1 g), 18 y 75.3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Gastos: si son pruebas pedidas por el interesado, le corresponden a este (</a:t>
            </a:r>
            <a:r>
              <a:rPr lang="es-ES" sz="2000" dirty="0">
                <a:solidFill>
                  <a:srgbClr val="800000"/>
                </a:solidFill>
              </a:rPr>
              <a:t>art. 77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</a:p>
          <a:p>
            <a:pPr marL="457200" lvl="1" indent="0" algn="just">
              <a:buClr>
                <a:srgbClr val="8000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Valoración de la prueba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hay reglas, libre valoración de acuerdo con  el criterio formado del instructor</a:t>
            </a:r>
          </a:p>
          <a:p>
            <a:pPr marL="457200" lvl="1" indent="0" algn="just">
              <a:buClr>
                <a:srgbClr val="800000"/>
              </a:buClr>
              <a:buNone/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57396" y="5517437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41085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instrucción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IV)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Informes </a:t>
            </a:r>
            <a:r>
              <a:rPr lang="es-ES" sz="2000" dirty="0"/>
              <a:t>(</a:t>
            </a:r>
            <a:r>
              <a:rPr lang="es-ES" sz="2000" dirty="0" err="1">
                <a:solidFill>
                  <a:srgbClr val="800000"/>
                </a:solidFill>
              </a:rPr>
              <a:t>arts</a:t>
            </a:r>
            <a:r>
              <a:rPr lang="es-ES" sz="2000" dirty="0">
                <a:solidFill>
                  <a:srgbClr val="800000"/>
                </a:solidFill>
              </a:rPr>
              <a:t>, 79 </a:t>
            </a:r>
            <a:r>
              <a:rPr lang="es-ES" sz="2000" dirty="0"/>
              <a:t>y </a:t>
            </a:r>
            <a:r>
              <a:rPr lang="es-ES" sz="2000" dirty="0">
                <a:solidFill>
                  <a:srgbClr val="800000"/>
                </a:solidFill>
              </a:rPr>
              <a:t>80</a:t>
            </a:r>
            <a:r>
              <a:rPr lang="es-ES" sz="2000" dirty="0"/>
              <a:t>):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Es un acto administrativo:  para la resolución del procedimiento los preceptivos y los que se juzguen necesarios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solicitaran los necesarios para resolver porque lo exija un precepto o conveniencia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Exigencia de concreción de los extremos sobre los que se debe emitir el informe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Salvo disposición expresa: facultativos y no vinculantes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Emitidos por medios electrónicos, con plazo general de 10 días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Facultativos: No emisión se puede seguir las actuaciones, puede conllevar responsabilidad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Suspensión en caso de informe preceptivo (CE y CGPJ) (</a:t>
            </a:r>
            <a:r>
              <a:rPr lang="es-ES" sz="2000" dirty="0">
                <a:solidFill>
                  <a:srgbClr val="800000"/>
                </a:solidFill>
              </a:rPr>
              <a:t>art. 22</a:t>
            </a:r>
            <a:r>
              <a:rPr lang="es-ES" sz="2000" dirty="0"/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emisión de Informes de otras Administraciones se puede seguir las actuaciones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Informe fuera de plazo, puede no ser tenido en cuenta (facultativos)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FC9877-4742-4840-A025-AEE2F20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19681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instrucción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IV)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Procedimientos de Responsabilidad patrimonial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Informe  preceptivo del servicio en plazo de 10 días (no vinculante)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Cuantía superior 50000 euros  informe preceptivo del Consejo de Estado o equivalente autonómico 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Remisión 10 días desde la finalización tramite de audiencia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Dos meses  de plazo para la emisión del dictamen (suspensión plazo art. </a:t>
            </a:r>
            <a:r>
              <a:rPr lang="es-ES" dirty="0">
                <a:solidFill>
                  <a:srgbClr val="800000"/>
                </a:solidFill>
              </a:rPr>
              <a:t>22.1 d</a:t>
            </a:r>
            <a:r>
              <a:rPr lang="es-ES" dirty="0"/>
              <a:t>)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Debe contener un pronunciamiento  sobre la relación causal, valoración del daño , cuantía y modo de indemnización, en su caso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dirty="0"/>
              <a:t>Responsabilidad por acto judicial: CGPJ 2 meses (suspensión plazo art. </a:t>
            </a:r>
            <a:r>
              <a:rPr lang="es-ES" dirty="0">
                <a:solidFill>
                  <a:srgbClr val="800000"/>
                </a:solidFill>
              </a:rPr>
              <a:t>22.1 d</a:t>
            </a:r>
            <a:r>
              <a:rPr lang="es-ES" dirty="0"/>
              <a:t> )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s-ES" dirty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FC9877-4742-4840-A025-AEE2F20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1630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instrucción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IV)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Informes</a:t>
            </a:r>
            <a:endParaRPr lang="es-ES" sz="2000" dirty="0"/>
          </a:p>
          <a:p>
            <a:pPr lvl="1" algn="just">
              <a:buClr>
                <a:srgbClr val="FF0000"/>
              </a:buClr>
            </a:pPr>
            <a:r>
              <a:rPr lang="es-ES" sz="2000" dirty="0" err="1"/>
              <a:t>Ambito</a:t>
            </a:r>
            <a:r>
              <a:rPr lang="es-ES" sz="2000" dirty="0"/>
              <a:t> local: </a:t>
            </a:r>
            <a:r>
              <a:rPr lang="es-ES" sz="2000" dirty="0" err="1"/>
              <a:t>arts</a:t>
            </a:r>
            <a:r>
              <a:rPr lang="es-ES" sz="2000" dirty="0"/>
              <a:t> 54 TRRL, 172 a 175 ROF, 3 RD 128/2018: Informes preceptivos y facultativos.</a:t>
            </a:r>
          </a:p>
          <a:p>
            <a:pPr lvl="1" algn="just">
              <a:buClr>
                <a:srgbClr val="FF0000"/>
              </a:buClr>
            </a:pPr>
            <a:r>
              <a:rPr lang="es-ES" sz="2000" dirty="0"/>
              <a:t>El informe se integra en el procedimiento como un acto de tramite</a:t>
            </a:r>
          </a:p>
          <a:p>
            <a:pPr lvl="1" algn="just">
              <a:buClr>
                <a:srgbClr val="FF0000"/>
              </a:buClr>
            </a:pPr>
            <a:r>
              <a:rPr lang="es-ES" sz="2000" dirty="0"/>
              <a:t>No es susceptible de impugnación autónoma</a:t>
            </a:r>
          </a:p>
          <a:p>
            <a:pPr lvl="1" algn="just">
              <a:buClr>
                <a:srgbClr val="FF0000"/>
              </a:buClr>
            </a:pPr>
            <a:r>
              <a:rPr lang="es-ES" sz="2000" dirty="0"/>
              <a:t>Contenido: antecedentes, fundamentos y disposiciones legales en que se funden y propuesta o conclusión. (art. 172 ROF)</a:t>
            </a:r>
          </a:p>
          <a:p>
            <a:pPr lvl="1" algn="just">
              <a:buClr>
                <a:srgbClr val="FF0000"/>
              </a:buClr>
            </a:pPr>
            <a:r>
              <a:rPr lang="es-ES" sz="2000" dirty="0"/>
              <a:t>Informes Preceptivos Secretario. Legislación aplicable y adecuación de la propuesta  a  dicha legislación.</a:t>
            </a:r>
          </a:p>
          <a:p>
            <a:pPr lvl="1" algn="just">
              <a:buClr>
                <a:srgbClr val="FF0000"/>
              </a:buClr>
            </a:pPr>
            <a:r>
              <a:rPr lang="es-ES" sz="2000" dirty="0"/>
              <a:t>Informes para resolver (art. 175 ROF)</a:t>
            </a:r>
          </a:p>
          <a:p>
            <a:pPr marL="914400" lvl="2" indent="0" algn="just">
              <a:buClr>
                <a:srgbClr val="FF0000"/>
              </a:buClr>
              <a:buNone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redactarán en forma de propuesta de resolución y contendrán los extremos siguientes:</a:t>
            </a:r>
          </a:p>
          <a:p>
            <a:pPr marL="914400" lvl="2" indent="0" algn="just">
              <a:buClr>
                <a:srgbClr val="FF0000"/>
              </a:buClr>
              <a:buNone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a) Enumeración clara y sucinta de los hechos.</a:t>
            </a:r>
          </a:p>
          <a:p>
            <a:pPr marL="914400" lvl="2" indent="0" algn="just">
              <a:buClr>
                <a:srgbClr val="FF0000"/>
              </a:buClr>
              <a:buNone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b) Disposiciones legales aplicables y alegación razonada de la doctrina, y</a:t>
            </a:r>
          </a:p>
          <a:p>
            <a:pPr marL="914400" lvl="2" indent="0" algn="just">
              <a:buClr>
                <a:srgbClr val="FF0000"/>
              </a:buClr>
              <a:buNone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c) Pronunciamientos que haya de contener la parte dispositiva.</a:t>
            </a:r>
          </a:p>
          <a:p>
            <a:pPr lvl="1" algn="just">
              <a:buClr>
                <a:srgbClr val="FF0000"/>
              </a:buClr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FC9877-4742-4840-A025-AEE2F203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59231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/>
              <a:t>Procedimiento administrativo común: instrucción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IV)</a:t>
            </a:r>
            <a:r>
              <a:rPr lang="es-ES" sz="2800" dirty="0"/>
              <a:t> Participación de los interesados (principio de contradicción)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Tramite de audiencia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82</a:t>
            </a:r>
            <a:r>
              <a:rPr lang="es-ES" sz="2000" dirty="0"/>
              <a:t>) (art. 186 ROF)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Art. 105 c) CE garantiza la audiencia del interesado en el procedimiento administrativo.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Tramite distinto al previsto en el </a:t>
            </a:r>
            <a:r>
              <a:rPr lang="es-ES" sz="2000" dirty="0">
                <a:solidFill>
                  <a:srgbClr val="800000"/>
                </a:solidFill>
              </a:rPr>
              <a:t>art. 76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(alegaciones)</a:t>
            </a: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Trámite esencial en cuanto manifestación del derecho de participación y defensa (nulidad)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Cuando: una vez instruido el procedimiento se pondrá de manifiesto a los interesados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Plazo: no podrá ser inferior a diez días ni superior a quince.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Solo es prescindible: SI no figuran en el procedimiento ni son tenidos en cuenta en la resolución otros hechos ni otras alegaciones y pruebas que las aducidas por el interesado o si el interesado renuncia al trámite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En procedimiento  de responsabilidad patrimonial por daños causados a terceros como consecuencia de orden inmediata y vicios de proyecto en ejecución de obras  (art. 39,2 LRJSP) es necesario dar audiencia al contratista.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16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5C136E-42F6-4BF9-82A0-6B74B34F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2637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/>
              <a:t>Procedimiento administrativo común: instrucción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IV)</a:t>
            </a:r>
            <a:r>
              <a:rPr lang="es-ES" sz="2800" dirty="0"/>
              <a:t> Participación de los interesados (principio de contradicción)</a:t>
            </a:r>
            <a:br>
              <a:rPr lang="es-ES" sz="2800" dirty="0"/>
            </a:b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b="1" dirty="0"/>
              <a:t>Información pública 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 83</a:t>
            </a:r>
            <a:r>
              <a:rPr lang="es-ES" sz="2000" dirty="0"/>
              <a:t>) (art. 186 ROF)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Competencia del órgano competente para resolver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Razones cuando la naturaleza del acto lo requiere (discrecionalidad/facultativo) (art. 49 LBRL)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Publicidad en Diario Oficial ( también en pagina web, diarios locales…)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Señalara el lugar de exhibición y debe ser  accesible a través de  medios electrónicos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Plazo: al menos 20 días, para  acceso y formular alegaciones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confiere ni elimina la condición de interesado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alegación efectuada confiere el derecho a la respuesta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Otras formas de participación (</a:t>
            </a:r>
            <a:r>
              <a:rPr lang="es-ES" sz="2000" dirty="0">
                <a:solidFill>
                  <a:srgbClr val="800000"/>
                </a:solidFill>
              </a:rPr>
              <a:t>art. 133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No confundir con la publicación del </a:t>
            </a:r>
            <a:r>
              <a:rPr lang="es-ES" sz="2000" dirty="0">
                <a:solidFill>
                  <a:srgbClr val="800000"/>
                </a:solidFill>
              </a:rPr>
              <a:t>art. 45 </a:t>
            </a:r>
            <a:r>
              <a:rPr lang="es-ES" sz="2000" dirty="0"/>
              <a:t>(publicación/notificación)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Art. 13 LTAIP  define que es la información publica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16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6241359" y="5517437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5C136E-42F6-4BF9-82A0-6B74B34F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85566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  <a:latin typeface="+mn-lt"/>
              </a:rPr>
              <a:t>Titulo VI)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rgbClr val="800000"/>
                </a:solidFill>
              </a:rPr>
              <a:t>Art. 133 </a:t>
            </a:r>
            <a:r>
              <a:rPr lang="es-ES" sz="2000" b="1" dirty="0"/>
              <a:t>(participación de los ciudadanos):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Consulta pública (portal web) previa del proyecto de reglamento se prevé una consulta publica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a) Los problemas que se pretenden solucionar con la iniciativa.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b) La necesidad y oportunidad de su aprobación.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c) Los objetivos de la norma.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d) Las posibles soluciones alternativas regulatorias y no regulatorias.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necesidad: normas presupuestarias, organizativas,  razones de interés público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Puede omitirse: No impacto significativo en actividad económica, no imponga obligaciones relevantes.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Repercusiones en el  art. 49 LRBRL (publicidad previa y Reglamentos)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80FFD5-2999-4180-B0ED-1F64E560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85643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3200" dirty="0">
                <a:latin typeface="+mn-lt"/>
              </a:rPr>
              <a:t>finalización</a:t>
            </a:r>
            <a:r>
              <a:rPr lang="es-ES" sz="2800" dirty="0">
                <a:latin typeface="+mn-lt"/>
              </a:rPr>
              <a:t>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V, arts. 84 a 95)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Las formas de terminación (</a:t>
            </a:r>
            <a:r>
              <a:rPr lang="es-ES" sz="2000" dirty="0">
                <a:solidFill>
                  <a:srgbClr val="800000"/>
                </a:solidFill>
              </a:rPr>
              <a:t>art 84, 85 y 86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Normal: 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Resolución.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Anormales: 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Desistimiento.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Renuncia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Caducidad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Otras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La imposibilidad de continuar por causas sobrevenidas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Reconocimiento de responsabilidad (sancionadores)</a:t>
            </a:r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lvl="4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Terminación convencional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902B3C-4E59-4118-A820-5C80328B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92168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3200" dirty="0">
                <a:latin typeface="+mn-lt"/>
              </a:rPr>
              <a:t>finalización</a:t>
            </a:r>
            <a:r>
              <a:rPr lang="es-ES" sz="2800" dirty="0">
                <a:latin typeface="+mn-lt"/>
              </a:rPr>
              <a:t>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V, arts. 84 a 95)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Especialidades en la terminación de los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 sancionadores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85</a:t>
            </a:r>
            <a:r>
              <a:rPr lang="es-ES" sz="2000" dirty="0"/>
              <a:t>):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Debe  haber un procedimiento iniciado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En caso de sanción pecuniaria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Reconocimiento responsabilidad  por el inculpado: expreso o tácito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Implica renuncia al recurso en vía administrativa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Obligación de reducción del importe de la sanción en casos de sanción pecuniaria y desistimiento o renuncia a recurrir en vía administrativa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Compatibilidad entre sanción y reposición  de la situación alterada e indemnización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LPAC establece un porcentaje de reducción mínimo (20%), susceptible de incremento reglamentariamente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902B3C-4E59-4118-A820-5C80328B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6686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3200" dirty="0">
                <a:latin typeface="+mn-lt"/>
              </a:rPr>
              <a:t>finalización</a:t>
            </a:r>
            <a:r>
              <a:rPr lang="es-ES" sz="2800" dirty="0">
                <a:latin typeface="+mn-lt"/>
              </a:rPr>
              <a:t>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V, arts. 84 a 95)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Terminación convencional 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86</a:t>
            </a:r>
            <a:r>
              <a:rPr lang="es-ES" sz="2000" dirty="0"/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rgbClr val="800000"/>
                </a:solidFill>
              </a:rPr>
              <a:t> Arts. 21. 1  y 22.1 f)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: regulan  la no resolución y la suspensión de plazo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No es una posibilidad de aplicación directa, debe estar recogida en la norma especifica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No  debe contravenir el OJ, materias no susceptibles de transacción  y satisfacer el interés público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Exige resolución expresa del órgano competente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Contenido mínimo: identificación, ámbito, plazo,  ámbito personal, funcional y territorial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Publicidad si lo exige la naturaleza y persona destinatarias (atender al acto o norma aplicable)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Procedimientos de Responsabilidad Patrimonial:  cuantía e indemnización según criterios del art. 34 LRJSP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Deben ser aprobados por el órgano competente (Pleno/Presidente/Alcalde)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No supondrán alteración de las competencias atribuidas a los órganos administrativos, ni recaer sobre las responsabilidades de autoridades y funcionarios.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Es susceptible de recurso contencioso (arts. 1.12 y  25.1 LJCA)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30542" y="5517437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902B3C-4E59-4118-A820-5C80328B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109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114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PNRE 2014  </a:t>
            </a:r>
            <a:r>
              <a:rPr lang="es-ES" sz="2400" dirty="0">
                <a:solidFill>
                  <a:schemeClr val="tx2"/>
                </a:solidFill>
              </a:rPr>
              <a:t>(Basado en informe CORA y pretende la modernización  de AA.PP)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Propone nueva ley que sustituya a LRJ-PAC Y LAECSP con estos  objetivos: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Nuevo modelo de gestión administrativa </a:t>
            </a:r>
            <a:r>
              <a:rPr lang="es-E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 como garantía e instrumento de garantía  de la eficiencia y la eficacia de la actuación administrativa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Favorecer e impulsar la utilización por las AA.PP los servicios de administración electrónica y la tramitación electrónica de los procedimientos administrativos.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Desarrollo de una estrategia de gobierno abierto y transparente,  de las AA.PP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Avanzar en un nuevo sistema para elaborar disposiciones de carácter general con mayor participación de empresas y ciudadanos, un análisis preciso de los objetivos perseguidos y revisión posterior de cumplimiento.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Fomentar la calidad normativa centralizando las labores de </a:t>
            </a:r>
            <a:r>
              <a:rPr lang="es-ES" sz="2400" dirty="0" err="1">
                <a:solidFill>
                  <a:schemeClr val="tx2"/>
                </a:solidFill>
              </a:rPr>
              <a:t>Better</a:t>
            </a:r>
            <a:r>
              <a:rPr lang="es-ES" sz="2400" dirty="0">
                <a:solidFill>
                  <a:schemeClr val="tx2"/>
                </a:solidFill>
              </a:rPr>
              <a:t> </a:t>
            </a:r>
            <a:r>
              <a:rPr lang="es-ES" sz="2400" dirty="0" err="1">
                <a:solidFill>
                  <a:schemeClr val="tx2"/>
                </a:solidFill>
              </a:rPr>
              <a:t>Regulation</a:t>
            </a:r>
            <a:r>
              <a:rPr lang="es-ES" sz="2400" dirty="0">
                <a:solidFill>
                  <a:schemeClr val="tx2"/>
                </a:solidFill>
              </a:rPr>
              <a:t> (buena regulación).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53300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Actuaciones complementarias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87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Corresponden al órgano competente para resolver y antes de dictar resolución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 No son preceptivas solo si se consideran indispensables para resolver el procedimiento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Acuerdo motivado, debiendo notificarse al interesado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Plazo de 15 días para su práctica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Una vez practicada debe notificarse a lo interesados que disponen de un plazo de 7 días  para alegaciones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No tienen la condición de actuaciones complementarias los informes que preceden a la resolución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El procedimiento quedará suspendido hasta la terminación de las actuaciones complementarias (</a:t>
            </a:r>
            <a:r>
              <a:rPr lang="es-ES" sz="2000" dirty="0">
                <a:solidFill>
                  <a:srgbClr val="800000"/>
                </a:solidFill>
              </a:rPr>
              <a:t>art. 22,2 b</a:t>
            </a:r>
            <a:r>
              <a:rPr lang="es-ES" sz="2000" dirty="0"/>
              <a:t>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9E1FD6-CAEB-4D58-AD7B-01F9EF58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7757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resolución (</a:t>
            </a:r>
            <a:r>
              <a:rPr lang="es-ES" sz="2000" dirty="0">
                <a:solidFill>
                  <a:srgbClr val="800000"/>
                </a:solidFill>
              </a:rPr>
              <a:t>art. 88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no sufre variación, respecto a la Ley 30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La resolución: se dictará electrónicamente, decidirá TODAS las cuestiones planteadas y las derivadas.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 las conexas previa  audiencia a los interesados por plazo  no  superior a 15 días  para alegaciones  y aportación de  medios de prueba.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Procedimientos tramitados a  solicitud de interesado: deben ser congruentes, motivación y no  cabe </a:t>
            </a:r>
            <a:r>
              <a:rPr lang="es-ES" sz="2000" dirty="0" err="1"/>
              <a:t>reformatio</a:t>
            </a:r>
            <a:r>
              <a:rPr lang="es-ES" sz="2000" dirty="0"/>
              <a:t> in </a:t>
            </a:r>
            <a:r>
              <a:rPr lang="es-ES" sz="2000" dirty="0" err="1"/>
              <a:t>pejus</a:t>
            </a:r>
            <a:r>
              <a:rPr lang="es-ES" sz="2000" dirty="0"/>
              <a:t>, sin perjuicio de incoación de un nuevo procedimiento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Son motivadas (</a:t>
            </a:r>
            <a:r>
              <a:rPr lang="es-ES" sz="2000" dirty="0">
                <a:solidFill>
                  <a:srgbClr val="800000"/>
                </a:solidFill>
              </a:rPr>
              <a:t>art. 35</a:t>
            </a:r>
            <a:r>
              <a:rPr lang="es-ES" sz="2000" dirty="0"/>
              <a:t>) y deben contener los elementos de la notificación (</a:t>
            </a:r>
            <a:r>
              <a:rPr lang="es-ES" sz="2000" dirty="0">
                <a:solidFill>
                  <a:srgbClr val="800000"/>
                </a:solidFill>
              </a:rPr>
              <a:t>art. 40</a:t>
            </a:r>
            <a:r>
              <a:rPr lang="es-ES" sz="2000" dirty="0"/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No  cabe la abstención para resolver, pero si se puede inadmitir solicitudes  si no están previstas en el OJ o carecen de fundamento, sin perjuicio del derecho de petición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9E1FD6-CAEB-4D58-AD7B-01F9EF58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52165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resolución (</a:t>
            </a:r>
            <a:r>
              <a:rPr lang="es-ES" sz="2000" dirty="0">
                <a:solidFill>
                  <a:srgbClr val="800000"/>
                </a:solidFill>
              </a:rPr>
              <a:t>art. 88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Si  se aceptan los informes estos sirven de motivación a la resolución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Si no es órgano competente para resolver, se elevará propuesta de resolución (casos en que la instrucción y resolución no recaigan en el mismo órgano)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En procedimientos sancionadores  las propuesta de resolución  habrá de notificarse al interesado (</a:t>
            </a:r>
            <a:r>
              <a:rPr lang="es-ES" sz="2000" dirty="0">
                <a:solidFill>
                  <a:srgbClr val="800000"/>
                </a:solidFill>
              </a:rPr>
              <a:t>art. 89</a:t>
            </a:r>
            <a:r>
              <a:rPr lang="es-ES" sz="2000" dirty="0"/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9E1FD6-CAEB-4D58-AD7B-01F9EF58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29728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Actos que limiten derechos subjetivos o intereses legítimos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Los que resuelvan </a:t>
            </a:r>
            <a:r>
              <a:rPr lang="es-ES" sz="2000" dirty="0"/>
              <a:t> procedimientos de revisión de oficio, recursos, y procedimientos de arbitraje (</a:t>
            </a:r>
            <a:r>
              <a:rPr lang="es-ES" sz="2000" dirty="0">
                <a:solidFill>
                  <a:srgbClr val="800000"/>
                </a:solidFill>
              </a:rPr>
              <a:t>art. 106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 Los que se separen del criterio precedente o del dictamen de órganos consultivos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i="1" dirty="0"/>
              <a:t>Los que supongan terminación del procedimiento por causas sobrevenidas y el desistimiento de la </a:t>
            </a:r>
            <a:r>
              <a:rPr lang="es-ES_tradnl" sz="2000" i="1" dirty="0" err="1"/>
              <a:t>Admon</a:t>
            </a:r>
            <a:r>
              <a:rPr lang="es-ES_tradnl" sz="2000" i="1" dirty="0"/>
              <a:t>.</a:t>
            </a:r>
            <a:r>
              <a:rPr lang="es-ES_tradnl" sz="2000" dirty="0"/>
              <a:t>(</a:t>
            </a:r>
            <a:r>
              <a:rPr lang="es-ES_tradnl" sz="2000" dirty="0">
                <a:solidFill>
                  <a:srgbClr val="800000"/>
                </a:solidFill>
              </a:rPr>
              <a:t>arts. 84.2, 93</a:t>
            </a:r>
            <a:r>
              <a:rPr lang="es-ES_tradnl" sz="2000" dirty="0"/>
              <a:t>) 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i="1" dirty="0"/>
              <a:t>Las propuestas de resolución  en procedimientos sancionadores y los que resuelvan procedimientos, sancionadores y de  responsabilidad patrimonial</a:t>
            </a:r>
            <a:r>
              <a:rPr lang="es-ES_tradnl" sz="2000" dirty="0"/>
              <a:t>  (</a:t>
            </a:r>
            <a:r>
              <a:rPr lang="es-ES_tradnl" sz="2000" dirty="0">
                <a:solidFill>
                  <a:srgbClr val="800000"/>
                </a:solidFill>
              </a:rPr>
              <a:t>arts. 88.3, 89 y 91.2</a:t>
            </a:r>
            <a:r>
              <a:rPr lang="es-ES_tradnl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Los actos discrecionales y los que lo disponga así una ley o reglamento. </a:t>
            </a:r>
            <a:endParaRPr lang="es-ES" sz="2000" dirty="0"/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302658-02AF-4A03-AAE4-E3269869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35693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C00000"/>
                </a:solidFill>
              </a:rPr>
              <a:t>Art. 40 </a:t>
            </a:r>
            <a:r>
              <a:rPr lang="es-ES" sz="2000" dirty="0"/>
              <a:t>(art. 194  y 196 ROF)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Obligación:  del órgano competente  para resolver de notificar los actos (</a:t>
            </a:r>
            <a:r>
              <a:rPr lang="es-ES" sz="2000" dirty="0">
                <a:solidFill>
                  <a:srgbClr val="800000"/>
                </a:solidFill>
              </a:rPr>
              <a:t>art. 21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Plazo: diez días desde que se dictó el acto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Contenido: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integro 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Indicación de si pone fin o no a la vía administrativa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 de los recursos que procedan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Órgano ante el que hubieran de presentarse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 de interposición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s-ES_tradnl" sz="20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Presupuesto imprescindible para la validez y eficacia del mismo (silencio administrativo)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   Notificaciones incompletas (solo texto) surten efecto (autotutela declarativa): realización actuaciones o recurso. Supuesto de eficacia demorada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   Obligación cumplida  dentro de plazo:  texto integro e intento notificación (autotutela declarativa)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032F61-A265-41C3-B106-54746A7C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03574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resolución en procedimientos sancionadores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89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Se reproducen las especialidades de procedimiento sancionador) (recoge art 138 LRJPAC y 20 y 21 RPPS)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Hay que tener en cuenta en esta materia la LRJSP (arts. 25 a 31)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25. Principio de legalidad.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26. Irretroactividad.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27. Principio de tipicidad.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28. Responsabilidad.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29. Principio de proporcionalidad.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30. Prescripción.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Artículo 31. Concurrencia de sanciones (non bis in </a:t>
            </a:r>
            <a:r>
              <a:rPr lang="es-ES" dirty="0" err="1">
                <a:solidFill>
                  <a:schemeClr val="bg2">
                    <a:lumMod val="10000"/>
                  </a:schemeClr>
                </a:solidFill>
              </a:rPr>
              <a:t>idem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16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AF09EE-8E9B-4DE2-82FD-D3CC3BA1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475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resolución en procedimientos sancionadores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89</a:t>
            </a:r>
            <a:r>
              <a:rPr lang="es-ES" sz="2000" dirty="0"/>
              <a:t>)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1600" dirty="0">
              <a:solidFill>
                <a:schemeClr val="bg2">
                  <a:lumMod val="10000"/>
                </a:schemeClr>
              </a:solidFill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Finalización y 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Archivo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 sin propuesta si en la instrucción se pone de manifiesto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inexistencia de los hechos sancionables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no resulten acreditados, 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hechos no son constituyan infracción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no identificación responsables 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prescripción de la infracción.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La 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propuesta de resolución 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será notificada a los interesados con puesta de manifestó de las actuaciones procedimiento y plazo  para formular alegaciones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La propuesta fijará hechos, calificación, responsables, valoración de las pruebas y sanción propuesta,  y en su caso, medidas cautelares adoptadas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Cabe propuesta a pesar de concluir el instructor la inexistencia de infracción.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AF09EE-8E9B-4DE2-82FD-D3CC3BA1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91331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Resolución procedimiento sancionador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 90)</a:t>
            </a:r>
          </a:p>
          <a:p>
            <a:pPr marL="914400" lvl="2" indent="0" algn="just">
              <a:buClr>
                <a:srgbClr val="FF0000"/>
              </a:buClr>
              <a:buNone/>
            </a:pPr>
            <a:endParaRPr lang="es-ES" dirty="0">
              <a:solidFill>
                <a:srgbClr val="800000"/>
              </a:solidFill>
            </a:endParaRP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La resolución recogerá (además de lo contenido en </a:t>
            </a:r>
            <a:r>
              <a:rPr lang="es-ES" dirty="0">
                <a:solidFill>
                  <a:srgbClr val="800000"/>
                </a:solidFill>
              </a:rPr>
              <a:t>arts. 88 y 89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lvl="3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 Valoración prueba. </a:t>
            </a:r>
          </a:p>
          <a:p>
            <a:pPr lvl="3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 Responsables. </a:t>
            </a:r>
          </a:p>
          <a:p>
            <a:pPr lvl="3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Infracción  cometida.</a:t>
            </a:r>
          </a:p>
          <a:p>
            <a:pPr lvl="3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Sanción que corresponda.</a:t>
            </a:r>
          </a:p>
          <a:p>
            <a:pPr lvl="3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En su caso, la no existencia de infracción.</a:t>
            </a:r>
          </a:p>
          <a:p>
            <a:pPr lvl="3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No aceptación de hechos distintos que los determinados en el procedimiento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Si se aprecia  mayor gravedad de la infracción,  notificación al inculpado y plazo de 15 días para alegaciones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Resolución  motivada y ejecutiva cuando no quepan recursos administrativos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AF09EE-8E9B-4DE2-82FD-D3CC3BA1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68739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marL="914400" lvl="2" indent="0" algn="just">
              <a:buClr>
                <a:srgbClr val="FF0000"/>
              </a:buClr>
              <a:buNone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Aun siendo ejecutiva  cabe suspensión cautelar  si el inculpado manifiesta intención de recurrir y, finalizará: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Transcurso del plazo sin haber interpuesto el recurso</a:t>
            </a:r>
          </a:p>
          <a:p>
            <a:pPr lvl="2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Aun interpuesto:</a:t>
            </a:r>
          </a:p>
          <a:p>
            <a:pPr lvl="4" algn="just">
              <a:buClr>
                <a:srgbClr val="800000"/>
              </a:buClr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No ha solicitado la suspensión cautelar</a:t>
            </a:r>
          </a:p>
          <a:p>
            <a:pPr lvl="4" algn="just">
              <a:buClr>
                <a:srgbClr val="800000"/>
              </a:buClr>
              <a:buFont typeface="Courier New" panose="02070309020205020404" pitchFamily="49" charset="0"/>
              <a:buChar char="o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Si existe pronunciamiento se estará a los términos previstos en ella</a:t>
            </a:r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>
              <a:solidFill>
                <a:schemeClr val="bg2">
                  <a:lumMod val="10000"/>
                </a:schemeClr>
              </a:solidFill>
            </a:endParaRP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Cabe la adopción de medidas cautelares en tanto se ejecuta la resolución.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Procedimiento complementario ejecutivo en caso de daños a la Administración, cabiendo terminación convencional, que no implica reconocimiento de la responsabilidad.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94E649-2927-4451-B714-930EFF56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9044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Especialidades de procedimientos responsabilidad patrimonial (</a:t>
            </a:r>
            <a:r>
              <a:rPr lang="es-ES" sz="2000" dirty="0">
                <a:solidFill>
                  <a:srgbClr val="800000"/>
                </a:solidFill>
              </a:rPr>
              <a:t>art. 91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Necesidad de pronunciamiento sobre relación de causalidad, valoración del daño y cuantía indemnización. 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Silencio negativo 6 meses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Posibilidad de terminación convencional 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Competencia: arts. 21, 22 y 33 y 34 LRBRL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Órganos competentes: (</a:t>
            </a:r>
            <a:r>
              <a:rPr lang="es-ES" sz="2000" dirty="0">
                <a:solidFill>
                  <a:srgbClr val="800000"/>
                </a:solidFill>
              </a:rPr>
              <a:t>art. 92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		Alcalde/Presidente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		Pleno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		Junta de Gobierno/Concejales/Diputados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94E649-2927-4451-B714-930EFF56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75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s-ES" sz="2200" dirty="0"/>
          </a:p>
          <a:p>
            <a:r>
              <a:rPr lang="es-ES" sz="2400" dirty="0">
                <a:solidFill>
                  <a:schemeClr val="tx2"/>
                </a:solidFill>
              </a:rPr>
              <a:t>La DD única 2 de la Ley deroga expresamente (entre otras disposiciones):</a:t>
            </a:r>
          </a:p>
          <a:p>
            <a:r>
              <a:rPr lang="es-ES" sz="2400" dirty="0">
                <a:solidFill>
                  <a:schemeClr val="tx2"/>
                </a:solidFill>
              </a:rPr>
              <a:t>Ley 30/1992, de 26 de noviembre, de Régimen Jurídico de las Administraciones Públicas y del Procedimiento Administrativo Común (LRJ-PAC).</a:t>
            </a:r>
          </a:p>
          <a:p>
            <a:r>
              <a:rPr lang="es-ES" sz="2400" dirty="0">
                <a:solidFill>
                  <a:schemeClr val="tx2"/>
                </a:solidFill>
              </a:rPr>
              <a:t>Ley 11/2007, de 22 de junio, de acceso electrónico de los ciudadanos a los Servicios Públicos (LACSP).</a:t>
            </a:r>
          </a:p>
          <a:p>
            <a:r>
              <a:rPr lang="es-ES" sz="2400" dirty="0">
                <a:solidFill>
                  <a:schemeClr val="tx2"/>
                </a:solidFill>
              </a:rPr>
              <a:t>Los artículos 4 a 7 de la Ley 2/2011, de 4 de marzo, de Economía Sostenible (LES).</a:t>
            </a:r>
          </a:p>
          <a:p>
            <a:r>
              <a:rPr lang="es-ES" sz="2400" dirty="0">
                <a:solidFill>
                  <a:schemeClr val="tx2"/>
                </a:solidFill>
              </a:rPr>
              <a:t>RD 429/1993 de 26 de marzo RPRPA </a:t>
            </a:r>
          </a:p>
          <a:p>
            <a:r>
              <a:rPr lang="es-ES" sz="2400" dirty="0">
                <a:solidFill>
                  <a:schemeClr val="tx2"/>
                </a:solidFill>
              </a:rPr>
              <a:t>RD 1398/1993 de 4 de agosto RPPS</a:t>
            </a:r>
          </a:p>
          <a:p>
            <a:r>
              <a:rPr lang="es-ES" sz="2400" dirty="0">
                <a:solidFill>
                  <a:schemeClr val="tx2"/>
                </a:solidFill>
              </a:rPr>
              <a:t>RD  772/1999, de 7 de mayo, por el que se regula la presentación de solicitudes, escritos y comunicaciones ante la Administración General del Estado, la expedición de copias de documentos y devolución de originales y el régimen de las oficinas de registro 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72826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El </a:t>
            </a:r>
            <a:r>
              <a:rPr lang="es-ES" sz="2000" dirty="0">
                <a:solidFill>
                  <a:srgbClr val="800000"/>
                </a:solidFill>
              </a:rPr>
              <a:t>art 93 </a:t>
            </a:r>
            <a:r>
              <a:rPr lang="es-ES" sz="2000" dirty="0"/>
              <a:t>recoge expresamente el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desistimiento por la Administración,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000" dirty="0"/>
              <a:t>Sus efectos se limitan al concreto procedimiento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 	Supuesto excepcional: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Solo en procedimientos iniciados de oficio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En los supuestos y con los requisitos previstos en las Leyes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El </a:t>
            </a:r>
            <a:r>
              <a:rPr lang="es-ES" sz="2000" dirty="0">
                <a:solidFill>
                  <a:srgbClr val="800000"/>
                </a:solidFill>
              </a:rPr>
              <a:t>art 94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desistimiento</a:t>
            </a:r>
            <a:r>
              <a:rPr lang="es-ES" sz="2000" b="1" dirty="0"/>
              <a:t> y </a:t>
            </a: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renuncia</a:t>
            </a:r>
            <a:r>
              <a:rPr lang="es-ES" sz="2000" b="1" dirty="0"/>
              <a:t>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los interesados</a:t>
            </a:r>
            <a:r>
              <a:rPr lang="es-ES" sz="2000" dirty="0"/>
              <a:t>, </a:t>
            </a:r>
            <a:endParaRPr lang="es-ES" sz="2000" b="1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Ambas figuras producen la finalización del procedimiento en curso.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Existe la posibilidad de instar un nuevo procedimiento (no en la renuncia)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Podrán hacerse por cualquier medio que permita su constancia, (es precisa la firma)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Si existen dos  mas interesados solo afecta a los que la formulan	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La Administración la aceptará de plano  salvo existencia de terceros interesados que se 	opongan (plazo 20 días)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	Limitación de efectos en caso de  procedimiento de interés general o conveniencia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94E649-2927-4451-B714-930EFF56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0740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finalización</a:t>
            </a:r>
            <a:r>
              <a:rPr lang="es-ES" sz="2800" dirty="0"/>
              <a:t> del procedimiento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El </a:t>
            </a:r>
            <a:r>
              <a:rPr lang="es-ES" sz="2000" dirty="0">
                <a:solidFill>
                  <a:srgbClr val="800000"/>
                </a:solidFill>
              </a:rPr>
              <a:t>art 95 </a:t>
            </a:r>
            <a:r>
              <a:rPr lang="es-ES" sz="2000" dirty="0"/>
              <a:t> </a:t>
            </a:r>
            <a:r>
              <a:rPr lang="es-ES" sz="2000" b="1" dirty="0"/>
              <a:t>caducidad</a:t>
            </a:r>
            <a:r>
              <a:rPr lang="es-ES" sz="2000" dirty="0"/>
              <a:t> procedimientos iniciados a solicitud del interesado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	Requisitos: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Paralización por causa imputable al interesado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Apercibimiento por la Administración de tal circunstancia y de las consecuencias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Transcurso de 3 meses sin actividad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Resolución acordando archivo de actuaciones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Notificación al interesado 	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No basta la simple inactividad, que solo comporta la pérdida del tramite (art. 73), ha de ser de hechos o actos indispensables para la resolución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No lleva aparejada “per se” la prescripción de acciones, pero no interrumpe el plazo de prescripción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Si cabe nuevo procedimiento se aplicará la conservación de actos (salvo alegaciones, prueba y audiencia (</a:t>
            </a:r>
            <a:r>
              <a:rPr lang="es-ES" sz="2000" dirty="0">
                <a:solidFill>
                  <a:srgbClr val="800000"/>
                </a:solidFill>
              </a:rPr>
              <a:t>art. 51</a:t>
            </a:r>
            <a:r>
              <a:rPr lang="es-ES" sz="2000" dirty="0"/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La caducidad podrá no ser aplicable en el supuesto en que la cuestión suscitada afecte al interés general o fuera conveniente sustanciarla para su definición y esclarecimiento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94E649-2927-4451-B714-930EFF56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86055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3200" dirty="0">
                <a:latin typeface="+mn-lt"/>
              </a:rPr>
              <a:t>TRAMITACION SIMPLIFICADA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VI)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Novedad  basada en  </a:t>
            </a:r>
            <a:r>
              <a:rPr lang="es-ES" sz="2000" dirty="0" err="1"/>
              <a:t>arts</a:t>
            </a:r>
            <a:r>
              <a:rPr lang="es-ES" sz="2000" dirty="0"/>
              <a:t> 23 y </a:t>
            </a:r>
            <a:r>
              <a:rPr lang="es-ES" sz="2000" dirty="0" err="1"/>
              <a:t>ss</a:t>
            </a:r>
            <a:r>
              <a:rPr lang="es-ES" sz="2000" dirty="0"/>
              <a:t> del RPPS y 14 y </a:t>
            </a:r>
            <a:r>
              <a:rPr lang="es-ES" sz="2000" dirty="0" err="1"/>
              <a:t>ss</a:t>
            </a:r>
            <a:r>
              <a:rPr lang="es-ES" sz="2000" dirty="0"/>
              <a:t> RPRP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Motivo: Eficacia y simplificación del PAC querido por la reforma.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Procede cuando concurran razones de interés público o falta de complejidad del procedimiento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Acuerdo de oficio o a solicitud de interesado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En cualquier momento del procedimiento anterior a su resolución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De oficio si existe oposición del interesado = tramitación ordinaria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A solicitud, si la Admón. no advierte interés público = tramitación ordinaria (5 días)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En procedimiento de responsabilidad patrimonial: inequívocamente se dan todos los elementos de la misma.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En procedimiento sancionador: infracción leve y no oposición del interesado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Plazo de tramitación:  30 días desde la notificación al interesado</a:t>
            </a: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dirty="0"/>
              <a:t>Trámite no previsto= tramitación ordinaria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98E2B1-F257-46D9-8EFB-B03D14EF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47064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</a:t>
            </a:r>
            <a:r>
              <a:rPr lang="es-ES" sz="3200" dirty="0">
                <a:latin typeface="+mn-lt"/>
              </a:rPr>
              <a:t>TRAMITACION SIMPLIFICADA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VI)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Trámites del procedimiento tasados (exclusivamente):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Inicio de oficio o a solicitud del interesado.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Subsanación de la solicitud 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Alegaciones por cinco días.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Trámite de audiencia, solo cuando la resolución vaya a ser desfavorable  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/>
              <a:t>Informe </a:t>
            </a:r>
            <a:r>
              <a:rPr lang="es-ES" sz="2000" dirty="0"/>
              <a:t>del servicio jurídico, cuando éste sea preceptivo.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Informe del Consejo General del Poder Judicial, cuando éste sea preceptivo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Dictamen del Consejo de Estado u órgano  equivalente (suspensión del plazo). Plazo 15 días. Informe en contra= tramitación ordinaria, cabe convalidación de actuaciones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r>
              <a:rPr lang="es-ES" sz="2000" dirty="0"/>
              <a:t>Resolución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LcPeriod"/>
            </a:pPr>
            <a:endParaRPr lang="es-ES" sz="2000" dirty="0"/>
          </a:p>
          <a:p>
            <a:pPr marL="0" indent="0" algn="just">
              <a:buClr>
                <a:srgbClr val="FF0000"/>
              </a:buClr>
              <a:buNone/>
            </a:pPr>
            <a:r>
              <a:rPr lang="es-ES" sz="2400" dirty="0"/>
              <a:t>En caso de tramite no previsto = procedimiento ordinario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0976B-5597-40D0-985B-7F9E4DFF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5241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/>
              <a:t>Procedimiento administrativo común: </a:t>
            </a:r>
            <a:r>
              <a:rPr lang="es-ES" sz="3200" dirty="0"/>
              <a:t>TRAMITACION SIMPLIFICADA</a:t>
            </a:r>
            <a:br>
              <a:rPr lang="es-ES" sz="2800" dirty="0"/>
            </a:br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Titulo VI, Capítulo VI)</a:t>
            </a:r>
            <a:endParaRPr lang="es-E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Trámites del procedimiento tasados: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Posibilidad de suspensión cautelar (potestativa) de la resolución ejecutiva si el  interesado manifiesta que va a interponer recurso contencioso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Finaliza la suspensión si no interpone recurso o si lo hace: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No ha solicitado la suspensión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El órgano judicial  se pronuncia en  los términos previstos en la decisión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Procedimiento complementario en caso de daños a AA.PP,  y no queda determinado en expediente.  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La resolución es ejecutiva y pone fin a la vía administrativa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Es susceptible de terminación convencional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La aceptación de la resolución no implica reconocer la responsabilidad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380CECF-4188-42F8-B99B-6249185B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78959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Autotutela ejecutiva</a:t>
            </a:r>
            <a:r>
              <a:rPr lang="es-ES" sz="2000" dirty="0"/>
              <a:t>: Acto es ejecutivo con arreglo a lo dispuesto en la LPACAP (validez) (art. 38) y art.  4.1 f) y 51 LRBRL y 208 ROF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FF0000"/>
                </a:solidFill>
              </a:rPr>
              <a:t>Art. 97</a:t>
            </a:r>
            <a:r>
              <a:rPr lang="es-ES" sz="2000" dirty="0"/>
              <a:t>: ejecutividad inmediata (inmediato cumplimiento), salvo: 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lvl="1" algn="just">
              <a:buClr>
                <a:srgbClr val="FF3300"/>
              </a:buClr>
            </a:pPr>
            <a:r>
              <a:rPr lang="es-ES" sz="2000" dirty="0"/>
              <a:t>Suspensión de la ejecución (</a:t>
            </a:r>
            <a:r>
              <a:rPr lang="es-ES" sz="2000" dirty="0">
                <a:solidFill>
                  <a:srgbClr val="FF0000"/>
                </a:solidFill>
              </a:rPr>
              <a:t>art. 108, 117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</a:pPr>
            <a:r>
              <a:rPr lang="es-ES" sz="2000" dirty="0"/>
              <a:t>Sanción  pendiente de  recurso en vía administrativa (</a:t>
            </a:r>
            <a:r>
              <a:rPr lang="es-ES" sz="2000" dirty="0">
                <a:solidFill>
                  <a:srgbClr val="FF0000"/>
                </a:solidFill>
              </a:rPr>
              <a:t>art. 90.3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</a:pPr>
            <a:r>
              <a:rPr lang="es-ES" sz="2000" dirty="0"/>
              <a:t>Existencia de una disposición establezca lo contrario (</a:t>
            </a:r>
            <a:r>
              <a:rPr lang="es-ES" sz="2000" dirty="0">
                <a:solidFill>
                  <a:srgbClr val="FF0000"/>
                </a:solidFill>
              </a:rPr>
              <a:t>art. 39.2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</a:pPr>
            <a:r>
              <a:rPr lang="es-ES" sz="2000" dirty="0"/>
              <a:t>Necesidad de aprobación o autorización superior (</a:t>
            </a:r>
            <a:r>
              <a:rPr lang="es-ES" sz="2000" dirty="0">
                <a:solidFill>
                  <a:srgbClr val="FF0000"/>
                </a:solidFill>
              </a:rPr>
              <a:t>art. 39.2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_tradnl" sz="2000" dirty="0"/>
              <a:t> </a:t>
            </a:r>
            <a:endParaRPr lang="es-ES" sz="2000" dirty="0"/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39F4E7-8113-4248-8F2E-4D047A79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734330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Suspensión de la ejecución (art. 108, 117)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Supuestos de los arts. 106 y 107, por órgano competente y cuando se puedan causar perjuicios (facultativa) (art. 107 doctrina CE)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Interposición de recurso: </a:t>
            </a:r>
            <a:r>
              <a:rPr lang="es-ES" sz="2000" b="1" dirty="0" err="1"/>
              <a:t>ppio</a:t>
            </a:r>
            <a:r>
              <a:rPr lang="es-ES" sz="2000" b="1" dirty="0"/>
              <a:t>. general no suspensión.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Suspensión: de manera motivada, por órgano competente y previa valoración del perjuicio al interés público/ terceros  y al recurrente: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a) Que la ejecución pudiera causar perjuicios de imposible o difícil reparación.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b) Impugnación en causas del art. 47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Pueden adoptarse medidas cautelares: riesgo interés publico/ (art. 56)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Puede extenderse a la vía contencioso-administrativa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Suspensión automática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procedimiento sancionador hasta que no sea ejecutiva (art. 90)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transcurso 1 mes (novedad) desde la petición sin resolución expresa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aprobación o autorización  superior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62E811-3B81-4059-A139-8DA7343D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77686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Medios de ejecución forzosa (coacción administrativa)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Coacción legitima (art. 99 y 105) y situaciones sin resolución previa (coacción directa)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Coacción  ilegítima ( art. 53 CE, interdictos): sin acto previo o excediendo este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No cabe ejecución forzosa: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La Administración no puede aplicarse a si misma la EF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Actos de contenido declarativo.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Supuesto del artículo 104.2 : obligaciones </a:t>
            </a:r>
            <a:r>
              <a:rPr lang="es-ES" sz="2000" b="1" dirty="0" err="1"/>
              <a:t>persnolisimas</a:t>
            </a:r>
            <a:r>
              <a:rPr lang="es-ES" sz="2000" b="1" dirty="0"/>
              <a:t> de hacer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Si la obligación le corresponde ejecutar a otra Administración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cabe ejecución forzosa: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si los administrados ante obligaciones precisas de dar, hacer, no hacer o soportar  </a:t>
            </a:r>
            <a:r>
              <a:rPr lang="es-ES" sz="2000" b="1" dirty="0" err="1"/>
              <a:t>rehúseN</a:t>
            </a:r>
            <a:r>
              <a:rPr lang="es-ES" sz="2000" b="1" dirty="0"/>
              <a:t> el cumplimiento de dicha obligación.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1AC5DD-4A82-43A2-A86A-EB84EC20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44545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99: la  ejecución (cuando no es voluntaria) es forzosa incumbe a las AA.PP a través de sus órganos competentes, salvo  suspensión (art. 108 y 117) o necesidad de intervención judicial (art. 91.2 LOPJ y 8.6 LJC-A) (art. 18 CE)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conflicto art. 99 LPACAP y 106 CE ?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Medios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Apremio sobre el patrimonio (art. 101) (RGR)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Ejecución subsidiaria. (art. 102) (RGR)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Multa coercitiva (art. 103) (RGR)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Compulsión sobre las personas (art. 104).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Son medios tasados y vinculados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Principios:   Medio menos restrictivo libertad y autorización judicial entrada en domicilio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388C60-75D3-440A-8A25-E97AD1E2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93089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Medios de pago en caso de sanción, multa…. (</a:t>
            </a:r>
            <a:r>
              <a:rPr lang="es-ES" sz="2000" dirty="0">
                <a:solidFill>
                  <a:srgbClr val="FF0000"/>
                </a:solidFill>
              </a:rPr>
              <a:t>art. 99 LPACAP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a)  Tarjeta de crédito y débito.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b)  Transferencia bancaria.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c)  Domiciliación bancaria.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d) Cualesquiera otros que se autoricen por el órgano competente en materia de Hacienda Pública.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Prohibición de acciones posesorias (interdictos) contra  la actuación AA.PP ( </a:t>
            </a:r>
            <a:r>
              <a:rPr lang="es-ES" sz="2000" b="1" dirty="0" err="1"/>
              <a:t>via</a:t>
            </a:r>
            <a:r>
              <a:rPr lang="es-ES" sz="2000" b="1" dirty="0"/>
              <a:t> de hecho, lesión derechos)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BD4AB3-4AE9-4903-BD11-E615D3DE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46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endParaRPr lang="es-ES" sz="2200" dirty="0"/>
          </a:p>
          <a:p>
            <a:r>
              <a:rPr lang="es-ES" sz="2400" dirty="0">
                <a:solidFill>
                  <a:schemeClr val="tx2"/>
                </a:solidFill>
              </a:rPr>
              <a:t>Consta 133 artículos en seis títulos, 5 DA, 5 DT, 1 DD y 7 DF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r>
              <a:rPr lang="es-ES" sz="2400" dirty="0">
                <a:solidFill>
                  <a:schemeClr val="tx2"/>
                </a:solidFill>
              </a:rPr>
              <a:t>Título Preliminar:  Disposiciones generales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I: De los interesados en el procedimiento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II: De la actividad de las Administraciones Públicas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III: De los actos administrativos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IV: De las disposiciones sobre el procedimiento administrativo común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V: De la revisión de los actos en vía administrativa</a:t>
            </a:r>
          </a:p>
          <a:p>
            <a:r>
              <a:rPr lang="es-ES" sz="2400" dirty="0">
                <a:solidFill>
                  <a:schemeClr val="tx2"/>
                </a:solidFill>
              </a:rPr>
              <a:t>Título VI: De la iniciativa legislativa y de la potestad para dictar reglamentos y otras disposiciones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r>
              <a:rPr lang="es-ES" sz="2400" dirty="0">
                <a:solidFill>
                  <a:schemeClr val="tx2"/>
                </a:solidFill>
              </a:rPr>
              <a:t>LRJ-PAC constaba de 146 artículos en diez títulos 20 DA, 3 DT, 1DD y 1 DF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88904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lvl="0">
              <a:buNone/>
            </a:pPr>
            <a:r>
              <a:rPr lang="es-ES" sz="1400" dirty="0">
                <a:solidFill>
                  <a:srgbClr val="00B050"/>
                </a:solidFill>
              </a:rPr>
              <a:t>Requisitos </a:t>
            </a:r>
          </a:p>
          <a:p>
            <a:pPr lvl="0">
              <a:buNone/>
            </a:pPr>
            <a:endParaRPr lang="es-ES" sz="14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Existencia de  un previo procedimiento legal establecido (</a:t>
            </a:r>
            <a:r>
              <a:rPr lang="es-ES" sz="2000" dirty="0">
                <a:solidFill>
                  <a:srgbClr val="FF0000"/>
                </a:solidFill>
              </a:rPr>
              <a:t>art. 34 LPACAP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endParaRPr lang="es-ES" sz="20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Apercibimiento previo o intimación (</a:t>
            </a:r>
            <a:r>
              <a:rPr lang="es-ES" sz="2000" dirty="0">
                <a:solidFill>
                  <a:srgbClr val="FF0000"/>
                </a:solidFill>
              </a:rPr>
              <a:t>art 99 LPACAP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endParaRPr lang="es-ES" sz="20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Utilización del medio con proporcionalidad (</a:t>
            </a:r>
            <a:r>
              <a:rPr lang="es-ES" sz="2000" dirty="0">
                <a:solidFill>
                  <a:srgbClr val="FF0000"/>
                </a:solidFill>
              </a:rPr>
              <a:t>art 100 LPACAP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endParaRPr lang="es-ES" sz="20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Elegir el medio menos restrictivo de la libertad individual (</a:t>
            </a:r>
            <a:r>
              <a:rPr lang="es-ES" sz="2000" dirty="0">
                <a:solidFill>
                  <a:srgbClr val="FF0000"/>
                </a:solidFill>
              </a:rPr>
              <a:t>art 100 LPACAP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endParaRPr lang="es-ES" sz="20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Si entrada en el domicilio autorización judicial (</a:t>
            </a:r>
            <a:r>
              <a:rPr lang="es-ES" sz="2000" dirty="0">
                <a:solidFill>
                  <a:srgbClr val="FF0000"/>
                </a:solidFill>
              </a:rPr>
              <a:t>arts. 100, 18 CE, 91 LOPJ, 8 LJCA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endParaRPr lang="es-ES" sz="2000" dirty="0">
              <a:solidFill>
                <a:srgbClr val="002060"/>
              </a:solidFill>
            </a:endParaRPr>
          </a:p>
          <a:p>
            <a:pPr lvl="0">
              <a:buClr>
                <a:srgbClr val="008000"/>
              </a:buClr>
              <a:buFont typeface="Calibri" pitchFamily="34" charset="0"/>
              <a:buAutoNum type="alphaLcPeriod"/>
            </a:pPr>
            <a:r>
              <a:rPr lang="es-ES" sz="2000" dirty="0">
                <a:solidFill>
                  <a:srgbClr val="002060"/>
                </a:solidFill>
              </a:rPr>
              <a:t>El incumplimiento  lleva a vía de hecho (</a:t>
            </a:r>
            <a:r>
              <a:rPr lang="es-ES" sz="2000" dirty="0">
                <a:solidFill>
                  <a:srgbClr val="FF0000"/>
                </a:solidFill>
              </a:rPr>
              <a:t>arts. 105, 53 CE y 114  y </a:t>
            </a:r>
            <a:r>
              <a:rPr lang="es-ES" sz="2000" dirty="0" err="1">
                <a:solidFill>
                  <a:srgbClr val="FF0000"/>
                </a:solidFill>
              </a:rPr>
              <a:t>ss</a:t>
            </a:r>
            <a:r>
              <a:rPr lang="es-ES" sz="2000" dirty="0">
                <a:solidFill>
                  <a:srgbClr val="FF0000"/>
                </a:solidFill>
              </a:rPr>
              <a:t> LJCA</a:t>
            </a:r>
            <a:r>
              <a:rPr lang="es-ES" sz="2000" dirty="0">
                <a:solidFill>
                  <a:srgbClr val="002060"/>
                </a:solidFill>
              </a:rPr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0E03A0-6162-4188-9640-70146DF9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64510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lvl="0" algn="just">
              <a:buNone/>
            </a:pPr>
            <a:r>
              <a:rPr lang="es-ES" sz="1800" dirty="0">
                <a:solidFill>
                  <a:srgbClr val="3333FF"/>
                </a:solidFill>
              </a:rPr>
              <a:t>Apremio sobre el patrimonio (</a:t>
            </a:r>
            <a:r>
              <a:rPr lang="es-ES" sz="1800" dirty="0">
                <a:solidFill>
                  <a:srgbClr val="FF3300"/>
                </a:solidFill>
              </a:rPr>
              <a:t>art. 101 </a:t>
            </a:r>
            <a:r>
              <a:rPr lang="es-ES" sz="1800" dirty="0">
                <a:solidFill>
                  <a:srgbClr val="FF0000"/>
                </a:solidFill>
              </a:rPr>
              <a:t>LPACAP</a:t>
            </a:r>
            <a:r>
              <a:rPr lang="es-ES" sz="1800" dirty="0">
                <a:solidFill>
                  <a:srgbClr val="3333FF"/>
                </a:solidFill>
              </a:rPr>
              <a:t>): </a:t>
            </a:r>
            <a:r>
              <a:rPr lang="es-ES" sz="1800" dirty="0"/>
              <a:t>cuando hubiera de satisfacerse una  cantidad líquida. </a:t>
            </a:r>
          </a:p>
          <a:p>
            <a:pPr lvl="0" algn="just">
              <a:buNone/>
            </a:pPr>
            <a:r>
              <a:rPr lang="es-ES" sz="1800" dirty="0"/>
              <a:t>	procedimiento se regula  RGR</a:t>
            </a:r>
          </a:p>
          <a:p>
            <a:pPr lvl="0" algn="just">
              <a:buNone/>
            </a:pPr>
            <a:endParaRPr lang="es-ES" sz="1800" dirty="0">
              <a:solidFill>
                <a:srgbClr val="3333FF"/>
              </a:solidFill>
            </a:endParaRPr>
          </a:p>
          <a:p>
            <a:pPr lvl="0" algn="just">
              <a:buNone/>
            </a:pPr>
            <a:r>
              <a:rPr lang="es-ES" sz="1800" dirty="0">
                <a:solidFill>
                  <a:srgbClr val="3333FF"/>
                </a:solidFill>
              </a:rPr>
              <a:t>Ejecución subsidiaria. (</a:t>
            </a:r>
            <a:r>
              <a:rPr lang="es-ES" sz="1800" dirty="0">
                <a:solidFill>
                  <a:srgbClr val="FF3300"/>
                </a:solidFill>
              </a:rPr>
              <a:t>art. 102 </a:t>
            </a:r>
            <a:r>
              <a:rPr lang="es-ES" sz="1800" dirty="0">
                <a:solidFill>
                  <a:srgbClr val="FF0000"/>
                </a:solidFill>
              </a:rPr>
              <a:t>LPACAP</a:t>
            </a:r>
            <a:r>
              <a:rPr lang="es-ES" sz="1800" dirty="0">
                <a:solidFill>
                  <a:srgbClr val="3333FF"/>
                </a:solidFill>
              </a:rPr>
              <a:t>): </a:t>
            </a:r>
            <a:r>
              <a:rPr lang="es-ES" sz="1800" dirty="0"/>
              <a:t>actos que por no ser personalísimos puedan ser realizados por sujeto distinto del obligado.</a:t>
            </a:r>
          </a:p>
          <a:p>
            <a:pPr lvl="0" algn="just">
              <a:buNone/>
            </a:pPr>
            <a:r>
              <a:rPr lang="es-ES" sz="1800" dirty="0">
                <a:solidFill>
                  <a:srgbClr val="002060"/>
                </a:solidFill>
              </a:rPr>
              <a:t>	</a:t>
            </a:r>
            <a:r>
              <a:rPr lang="es-ES" sz="1800" dirty="0" err="1">
                <a:solidFill>
                  <a:srgbClr val="002060"/>
                </a:solidFill>
              </a:rPr>
              <a:t>Ejecucion</a:t>
            </a:r>
            <a:r>
              <a:rPr lang="es-ES" sz="1800" dirty="0">
                <a:solidFill>
                  <a:srgbClr val="002060"/>
                </a:solidFill>
              </a:rPr>
              <a:t> por la propia AP o un tercero</a:t>
            </a:r>
          </a:p>
          <a:p>
            <a:pPr lvl="0" algn="just">
              <a:buNone/>
            </a:pPr>
            <a:r>
              <a:rPr lang="es-ES" sz="1800" dirty="0">
                <a:solidFill>
                  <a:srgbClr val="002060"/>
                </a:solidFill>
              </a:rPr>
              <a:t>	Gastos   cargo el obligado (RGR)</a:t>
            </a:r>
          </a:p>
          <a:p>
            <a:pPr lvl="0" algn="just">
              <a:buNone/>
            </a:pPr>
            <a:endParaRPr lang="es-ES" sz="1800" dirty="0">
              <a:solidFill>
                <a:srgbClr val="3333FF"/>
              </a:solidFill>
            </a:endParaRPr>
          </a:p>
          <a:p>
            <a:pPr lvl="0" algn="just">
              <a:buNone/>
            </a:pPr>
            <a:r>
              <a:rPr lang="es-ES" sz="1800" dirty="0">
                <a:solidFill>
                  <a:srgbClr val="3333FF"/>
                </a:solidFill>
              </a:rPr>
              <a:t>Multa coercitiva (</a:t>
            </a:r>
            <a:r>
              <a:rPr lang="es-ES" sz="1800" dirty="0">
                <a:solidFill>
                  <a:srgbClr val="FF3300"/>
                </a:solidFill>
              </a:rPr>
              <a:t>art. 103 </a:t>
            </a:r>
            <a:r>
              <a:rPr lang="es-ES" sz="1800" dirty="0">
                <a:solidFill>
                  <a:srgbClr val="FF0000"/>
                </a:solidFill>
              </a:rPr>
              <a:t>LPACAP</a:t>
            </a:r>
            <a:r>
              <a:rPr lang="es-ES" sz="1800" dirty="0">
                <a:solidFill>
                  <a:srgbClr val="3333FF"/>
                </a:solidFill>
              </a:rPr>
              <a:t>) </a:t>
            </a:r>
            <a:r>
              <a:rPr lang="es-ES" sz="1800" dirty="0">
                <a:solidFill>
                  <a:srgbClr val="002060"/>
                </a:solidFill>
              </a:rPr>
              <a:t>se pretende forzar al obligado a través de multas reiteradas,  actos personalísimos, cuando no procede o no se quiere utilizar la compulsión, o puede encargarse a otro (RGR</a:t>
            </a:r>
            <a:r>
              <a:rPr lang="es-ES" sz="1800" dirty="0">
                <a:solidFill>
                  <a:srgbClr val="3333FF"/>
                </a:solidFill>
              </a:rPr>
              <a:t>)</a:t>
            </a:r>
          </a:p>
          <a:p>
            <a:pPr lvl="0" algn="just">
              <a:buNone/>
            </a:pPr>
            <a:r>
              <a:rPr lang="es-ES" sz="1800" dirty="0">
                <a:solidFill>
                  <a:srgbClr val="3333FF"/>
                </a:solidFill>
              </a:rPr>
              <a:t>	</a:t>
            </a:r>
            <a:r>
              <a:rPr lang="es-ES" sz="1800" dirty="0">
                <a:solidFill>
                  <a:srgbClr val="002060"/>
                </a:solidFill>
              </a:rPr>
              <a:t>Es independiente  de la propia sanción y exige Ley que ampare</a:t>
            </a:r>
          </a:p>
          <a:p>
            <a:pPr marL="257175" lvl="1" indent="-257175" algn="just">
              <a:buNone/>
            </a:pPr>
            <a:endParaRPr lang="es-ES" sz="1800" dirty="0">
              <a:solidFill>
                <a:srgbClr val="3333FF"/>
              </a:solidFill>
            </a:endParaRPr>
          </a:p>
          <a:p>
            <a:pPr marL="257175" lvl="1" indent="-257175" algn="just">
              <a:buNone/>
            </a:pPr>
            <a:r>
              <a:rPr lang="es-ES" sz="1800" dirty="0">
                <a:solidFill>
                  <a:srgbClr val="3333FF"/>
                </a:solidFill>
              </a:rPr>
              <a:t>Compulsión sobre las personas (</a:t>
            </a:r>
            <a:r>
              <a:rPr lang="es-ES" sz="1800" dirty="0">
                <a:solidFill>
                  <a:srgbClr val="FF3300"/>
                </a:solidFill>
              </a:rPr>
              <a:t>art. 104 </a:t>
            </a:r>
            <a:r>
              <a:rPr lang="es-ES" sz="1800" dirty="0">
                <a:solidFill>
                  <a:srgbClr val="FF0000"/>
                </a:solidFill>
              </a:rPr>
              <a:t>LPACAP</a:t>
            </a:r>
            <a:r>
              <a:rPr lang="es-ES" sz="1800" dirty="0">
                <a:solidFill>
                  <a:srgbClr val="3333FF"/>
                </a:solidFill>
              </a:rPr>
              <a:t>) </a:t>
            </a:r>
            <a:r>
              <a:rPr lang="es-ES" sz="1800" dirty="0">
                <a:solidFill>
                  <a:srgbClr val="002060"/>
                </a:solidFill>
              </a:rPr>
              <a:t>Obligaciones personalísimas de no hacer o soportar. Obligaciones  de hacer, resarcir daños y perjuicios (RGR) y exige Ley que ampare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6EC5E52-F40B-4D3C-8E18-51F4B454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25164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Capítulo VII Ejecución del acto (arts. 97 y </a:t>
            </a:r>
            <a:r>
              <a:rPr lang="es-ES" sz="2000" b="1" dirty="0" err="1"/>
              <a:t>ss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reproduce  en esencia la regulación de la LRJ-PAC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Exigencia de previa resolución notificada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Exigencia de previo apercibimiento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Autotutela ejecutiva: salvo suspensión, sanción,  norma  en contra o necesidad de aprobación o autorización.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Medios: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	1 apremio sobre el patrimonio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	2  ejecución subsidiaria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	3 multa coercitiva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	4 compulsión sobre las personas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AE34AA-65CA-4EF2-B39C-49E3A2CC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101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Novedad art. 98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Pago de sanción pecuniaria por medio electrónicos: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	 a)  Tarjeta de crédito y débito.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		 b)  Transferencia bancaria.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             c)  Domiciliación bancaria.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             d)  Cualesquiera otros que se autoricen por el órgano competente en materia de Hacienda Pública.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 16 prevé pago tasa  transferencia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4851EB-F7F6-4C98-BD50-6B90580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73056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Título V Revisión del acto (arts. 97 y </a:t>
            </a:r>
            <a:r>
              <a:rPr lang="es-ES" sz="2000" b="1" dirty="0" err="1"/>
              <a:t>ss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Mantiene las mismas vías de revisión que la Ley 30/1992: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Revisión por acto nulo (art. 106)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Revisión por acto anulable (art. 107) (art. 54.3 TRRL)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Novedad el plazo de caducidad  es de SEIS MESES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mantiene la posibilidad de suspensión del acto (art. 108) (</a:t>
            </a:r>
            <a:r>
              <a:rPr lang="es-ES" sz="2000" b="1" dirty="0" err="1"/>
              <a:t>Cº</a:t>
            </a:r>
            <a:r>
              <a:rPr lang="es-ES" sz="2000" b="1" dirty="0"/>
              <a:t> </a:t>
            </a:r>
            <a:r>
              <a:rPr lang="es-ES" sz="2000" b="1" dirty="0" err="1"/>
              <a:t>Eº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mantiene la previsión de revocación (oportunidad) de actos desfavorables, mientras no prescriba el derecho (Novedad)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mantiene la rectificación  de errores(art. 109)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mantienen los límites a las facultades de revisión (art 110)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197D49-F906-466E-AEB0-0E94C7AC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81311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Recursos administrativos (arts. 112 y </a:t>
            </a:r>
            <a:r>
              <a:rPr lang="es-ES" sz="2000" b="1" dirty="0" err="1"/>
              <a:t>ss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Estructura y contenido similar, en términos generales LRJPAC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El art 112 mantiene el mismo contenido que el art 107 LRJPAC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El art. 114  (fin vía </a:t>
            </a:r>
            <a:r>
              <a:rPr lang="es-ES" sz="2000" b="1" dirty="0" err="1"/>
              <a:t>adva</a:t>
            </a:r>
            <a:r>
              <a:rPr lang="es-ES" sz="2000" b="1" dirty="0"/>
              <a:t>) incorpora dos nuevos supuestos: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Las resoluciones de los recursos de alzada.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	Las resoluciones de los procedimientos a que se refiere el artículo 112.2.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	Las resoluciones de los órganos administrativos que carezcan de superior jerárquico, salvo que una Ley establezca lo contrario. Art. 52  LRBRL y 210 ROF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Los acuerdos, pactos, convenios o contratos que tengan la consideración de finalizadores del procedimiento.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Las demás resoluciones de órganos administrativos cuando una disposición legal o reglamentaria así lo establezca.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Resolución procedimientos de responsabilidad patrimonial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Resolución procedimientos complementarios en materia sancionadora (art. 90.4)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CA4D67-7F3D-4690-9DC8-8A577DB6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93080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115 interposición: (presentación presencial remota y art. 14.2 y 3)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a) El nombre y apellidos del recurrente, así como la identificación personal del mismo.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	b) El acto que se recurre y la razón de su impugnación.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	 c) Lugar, fecha, firma del recurrente, identificación del medio y, en su caso, del lugar que se señale a efectos de notificaciones.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	d) Órgano, centro o unidad administrativa al que se dirige y su correspondiente código de identificación.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	 e) Las demás particularidades exigidas, en su caso, por las disposiciones específicas.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116 (nuevo) causas de inadmisión (similar al art. 51 LJCA): incompetencia, legitimación, no caber recurso, extemporaneidad y no fundamento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B05027-5849-4557-ADA8-95AE1D8D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4667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117 (suspensión)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el plazo desde la entrada en REGISTRO ELECTRONICO es de UN MES (nuevo)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(mejora técnica) la suspensión se prolongará “previa petición del interesado”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118 (audiencia a los interesados) nuevos hechos y 10/15 días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no puede solicitarse practica de pruebas cuando  no se realizaron por causa imputable al interesado (novedad)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119 (resolución)(mejora técnica) todas las cuestiones planteadas o no. No </a:t>
            </a:r>
            <a:r>
              <a:rPr lang="es-ES" sz="2000" b="1" dirty="0" err="1"/>
              <a:t>reformatio</a:t>
            </a:r>
            <a:r>
              <a:rPr lang="es-ES" sz="2000" b="1" dirty="0"/>
              <a:t> in </a:t>
            </a:r>
            <a:r>
              <a:rPr lang="es-ES" sz="2000" b="1" dirty="0" err="1"/>
              <a:t>pejus</a:t>
            </a: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 prevé la posibilidad de convalidación  de actuación en caso de retroacción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D1FD93-D11C-44E9-9195-9940DC33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47237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120 (pluralidad de recursos administrativos): (novedad)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Suspensión del plazo para resolver hasta que recaiga pronunciamiento judicial, en caso de recurso judicial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Requiere notificación  y es recurrible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La interposición no afecta a los restantes procedimientos de recurso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Recaída sentencia  se podrá dictar resolución administrativa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b="1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Arts. 122 y 124 (recurso de alzada y reposición) en el caso de recurrir actos presuntos, puede interponerse “en cualquier momento” (novedad)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125 (recurso extraordinario de revisión) igual LRJ-PAC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	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5BE1E1-E1BE-4CBA-BBA9-6169E7B2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80118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Título VI iniciativa  legislativa y potestad reglamentaria  (arts. 127 y </a:t>
            </a:r>
            <a:r>
              <a:rPr lang="es-ES" sz="2000" b="1" dirty="0" err="1"/>
              <a:t>ss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Titulo novedoso. Reproduce la LES y LG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128 potestad reglamentaria (jerarquía normativa  y las prohibiciones de regulación)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129 </a:t>
            </a:r>
            <a:r>
              <a:rPr lang="es-ES" sz="2000" b="1" dirty="0" err="1"/>
              <a:t>ppios</a:t>
            </a:r>
            <a:r>
              <a:rPr lang="es-ES" sz="2000" b="1" dirty="0"/>
              <a:t> de buena regulación: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necesidad y eficacia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proporcionalidad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seguridad jurídica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transparencia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eficiencia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E27614-3434-42EA-8182-72D94F5D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99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endParaRPr lang="es-ES" sz="2200" dirty="0"/>
          </a:p>
          <a:p>
            <a:r>
              <a:rPr lang="es-ES" sz="2400" dirty="0">
                <a:solidFill>
                  <a:schemeClr val="tx2"/>
                </a:solidFill>
              </a:rPr>
              <a:t>LPA  17 de julio de 1958</a:t>
            </a:r>
          </a:p>
          <a:p>
            <a:r>
              <a:rPr lang="es-ES" sz="2400" dirty="0">
                <a:solidFill>
                  <a:schemeClr val="tx2"/>
                </a:solidFill>
              </a:rPr>
              <a:t>	Es una ley general/ley común</a:t>
            </a:r>
          </a:p>
          <a:p>
            <a:r>
              <a:rPr lang="es-ES" sz="2400" dirty="0">
                <a:solidFill>
                  <a:schemeClr val="tx2"/>
                </a:solidFill>
              </a:rPr>
              <a:t>	Buena regulación</a:t>
            </a:r>
          </a:p>
          <a:p>
            <a:r>
              <a:rPr lang="es-ES" sz="2400" dirty="0">
                <a:solidFill>
                  <a:schemeClr val="tx2"/>
                </a:solidFill>
              </a:rPr>
              <a:t>	Influye en LRJ-PAC Y LPACAP</a:t>
            </a:r>
          </a:p>
          <a:p>
            <a:r>
              <a:rPr lang="es-ES" sz="2400" dirty="0">
                <a:solidFill>
                  <a:schemeClr val="tx2"/>
                </a:solidFill>
              </a:rPr>
              <a:t>	Organiza el procedimiento administrativo</a:t>
            </a:r>
          </a:p>
          <a:p>
            <a:r>
              <a:rPr lang="es-ES" sz="2400" dirty="0">
                <a:solidFill>
                  <a:schemeClr val="tx2"/>
                </a:solidFill>
              </a:rPr>
              <a:t>	Acostumbró a  la </a:t>
            </a:r>
            <a:r>
              <a:rPr lang="es-ES" sz="2400" dirty="0" err="1">
                <a:solidFill>
                  <a:schemeClr val="tx2"/>
                </a:solidFill>
              </a:rPr>
              <a:t>Admon</a:t>
            </a:r>
            <a:r>
              <a:rPr lang="es-ES" sz="2400" dirty="0">
                <a:solidFill>
                  <a:schemeClr val="tx2"/>
                </a:solidFill>
              </a:rPr>
              <a:t>. y Ciudadanos al procedimiento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r>
              <a:rPr lang="es-ES" sz="2400" dirty="0">
                <a:solidFill>
                  <a:schemeClr val="tx2"/>
                </a:solidFill>
              </a:rPr>
              <a:t>CE 1978: Arts.  9.3, 103,  105, 149.1.18 CE 1978.;     Necesidad de una nueva ley adaptada al nuevo modelo de Estado</a:t>
            </a:r>
          </a:p>
          <a:p>
            <a:endParaRPr lang="es-ES" sz="2400" dirty="0">
              <a:solidFill>
                <a:schemeClr val="tx2"/>
              </a:solidFill>
            </a:endParaRPr>
          </a:p>
          <a:p>
            <a:r>
              <a:rPr lang="es-ES" sz="2400" dirty="0">
                <a:solidFill>
                  <a:schemeClr val="tx2"/>
                </a:solidFill>
              </a:rPr>
              <a:t>LRJ-PAC  26 de noviembre de  1992</a:t>
            </a:r>
          </a:p>
          <a:p>
            <a:r>
              <a:rPr lang="es-ES" sz="2400" dirty="0">
                <a:solidFill>
                  <a:schemeClr val="tx2"/>
                </a:solidFill>
              </a:rPr>
              <a:t>	Agregación LRJAE  Y LPA</a:t>
            </a:r>
          </a:p>
          <a:p>
            <a:r>
              <a:rPr lang="es-ES" sz="2400" dirty="0">
                <a:solidFill>
                  <a:schemeClr val="tx2"/>
                </a:solidFill>
              </a:rPr>
              <a:t>	Acierto: Título I (derechos ciudadanos)</a:t>
            </a:r>
          </a:p>
          <a:p>
            <a:r>
              <a:rPr lang="es-ES" sz="2400" dirty="0">
                <a:solidFill>
                  <a:schemeClr val="tx2"/>
                </a:solidFill>
              </a:rPr>
              <a:t>	Error: regulación del silencio, revisión oficio, recursos</a:t>
            </a:r>
          </a:p>
          <a:p>
            <a:r>
              <a:rPr lang="es-ES" sz="2400" dirty="0">
                <a:solidFill>
                  <a:schemeClr val="tx2"/>
                </a:solidFill>
              </a:rPr>
              <a:t>	Solución: Ley 4/1999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87826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130 (evaluación normativa)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revisión periódica de normativa/ adaptación a los </a:t>
            </a:r>
            <a:r>
              <a:rPr lang="es-ES" sz="2000" b="1" dirty="0" err="1"/>
              <a:t>ppios</a:t>
            </a:r>
            <a:r>
              <a:rPr lang="es-ES" sz="2000" b="1" dirty="0"/>
              <a:t> de buena regulación.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Informe anual publico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131 publicidad de las normas: requisito de eficacia la previa publicación (art. 70 LRBRL)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132 Planificación normativa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Plan normativo anual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Publicidad del  plan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</a:t>
            </a:r>
            <a:r>
              <a:rPr lang="es-ES" sz="2000" b="1" dirty="0" err="1"/>
              <a:t>Organo</a:t>
            </a:r>
            <a:r>
              <a:rPr lang="es-ES" sz="2000" b="1" dirty="0"/>
              <a:t> competente: Pleno o alcalde /Presidente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 err="1"/>
              <a:t>Ambito</a:t>
            </a:r>
            <a:r>
              <a:rPr lang="es-ES" sz="2000" b="1" dirty="0"/>
              <a:t> local .Ordenanzas y Reglamentos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A8808E-9E10-4E22-9864-4346F064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14497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Ejecutividad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Art. 133 (participación de los ciudadanos):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Consulta pública previa del proyecto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a) Los problemas que se pretenden solucionar con la iniciativa.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b) La necesidad y oportunidad de su aprobación.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c) Los objetivos de la norma.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    d) Las posibles soluciones alternativas regulatorias y no regulatorias.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No necesidad: normas presupuestarias, organizativas,  razones de interés público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Puede omitirse: No impacto significativo en actividad económica, no imponga obligaciones relevantes.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b="1" dirty="0"/>
              <a:t>Repercusiones en el  art. 49 LRBRL (publicidad previa y Reglamentos)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80FFD5-2999-4180-B0ED-1F64E560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93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365125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Responsabilidad en la tramitación 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art. 20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200" dirty="0"/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Responsabilidad  de titulares y personal en la tramitación de los expedientes, debiendo tener una conducta activa.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Exigencia de responsabilidad disciplinaria por incumplimiento de la obligación de resolver (</a:t>
            </a:r>
            <a:r>
              <a:rPr lang="es-ES" sz="2000" dirty="0">
                <a:solidFill>
                  <a:srgbClr val="C00000"/>
                </a:solidFill>
              </a:rPr>
              <a:t>art. 21.6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), por el incumplimiento de la obligación de impulso del procedimiento (</a:t>
            </a:r>
            <a:r>
              <a:rPr lang="es-ES" sz="2000" dirty="0">
                <a:solidFill>
                  <a:srgbClr val="C00000"/>
                </a:solidFill>
              </a:rPr>
              <a:t>art. 71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), por paralización, omisión o infracción de plazos (</a:t>
            </a:r>
            <a:r>
              <a:rPr lang="es-ES" sz="2000" dirty="0">
                <a:solidFill>
                  <a:srgbClr val="C00000"/>
                </a:solidFill>
              </a:rPr>
              <a:t>art. 76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), por no emisión de informes en plazo (</a:t>
            </a:r>
            <a:r>
              <a:rPr lang="es-ES" sz="2000" dirty="0">
                <a:solidFill>
                  <a:srgbClr val="C00000"/>
                </a:solidFill>
              </a:rPr>
              <a:t>art. 80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Posibilidad de exigencia de los interesados de  responsabilidad 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Vías de  reacción del sistema: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		silencio administrativo (positivo y negativo)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		responsabilidad patrimonial</a:t>
            </a:r>
          </a:p>
          <a:p>
            <a:pPr marL="0" indent="0" algn="just"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		responsabilidad disciplinaria (autoridades y funcionarios)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31402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9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Obligación de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21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s-ES" sz="2200" dirty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Art.  103 y 105 CE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Obligación  de la 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</a:rPr>
              <a:t>Admón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de dictar resolución expresa y notificarla  en </a:t>
            </a:r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TODOS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los procedimientos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Obligación  incluye al desistimiento, renuncia, caducidad, desaparición objeto: declaración de la circunstancia, hechos producidos y norma aplicable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No en supuestos de  terminación convencional y declaración responsable y comunicación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Plazo:  </a:t>
            </a:r>
            <a:r>
              <a:rPr lang="es-ES" sz="2000" u="sng" dirty="0">
                <a:solidFill>
                  <a:schemeClr val="tx2">
                    <a:lumMod val="50000"/>
                  </a:schemeClr>
                </a:solidFill>
              </a:rPr>
              <a:t>lo fija la norma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,  seis meses, tres meses. (</a:t>
            </a:r>
            <a:r>
              <a:rPr lang="es-ES" sz="2000" dirty="0">
                <a:solidFill>
                  <a:srgbClr val="C00000"/>
                </a:solidFill>
              </a:rPr>
              <a:t>arts. 22 y 32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relacionado)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Computo:  Acuerdo de iniciación o  entrada solicitud en RE del órgano competente para resolver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Obligación publicar (portal web) relación de procedimientos, plazos y silencio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Obligación de comunicar a interesado plazo y efectos silencio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Habilitación de medios y responsabilidad (</a:t>
            </a:r>
            <a:r>
              <a:rPr lang="es-ES" sz="2000" dirty="0">
                <a:solidFill>
                  <a:srgbClr val="800000"/>
                </a:solidFill>
              </a:rPr>
              <a:t>art. 20, 21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s-ES" sz="2000" dirty="0">
                <a:solidFill>
                  <a:srgbClr val="800000"/>
                </a:solidFill>
              </a:rPr>
              <a:t>71,3,80.3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689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Obligación de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21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Alcance de la obligación de resolver y de notificar en el plazo máximo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obligación de cursar la notificación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obligación de intentar la práctica de la notificación</a:t>
            </a:r>
          </a:p>
          <a:p>
            <a:pPr lvl="1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obligación de practicar efectivamente la notificación </a:t>
            </a:r>
          </a:p>
          <a:p>
            <a:pPr marL="457200" lvl="1" indent="0">
              <a:buClr>
                <a:srgbClr val="00B050"/>
              </a:buClr>
              <a:buNone/>
            </a:pP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1" indent="0">
              <a:buClr>
                <a:srgbClr val="00B050"/>
              </a:buClr>
              <a:buNone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requisito de 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validez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(no de eficacia):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s-ES" sz="2000" dirty="0">
                <a:solidFill>
                  <a:srgbClr val="800000"/>
                </a:solidFill>
              </a:rPr>
              <a:t>Art. 40 1 y 4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una notificación  es efectiva si contiene cuando menos el texto íntegro de la resolución y  un intento de notificación debidamente acreditado 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s-ES" sz="2000" dirty="0">
                <a:solidFill>
                  <a:srgbClr val="800000"/>
                </a:solidFill>
              </a:rPr>
              <a:t>Art. 43.3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puesta a disposición de la notificación en la sede electrónica de la Administración o del Organismo o en la dirección electrónica habilitada única</a:t>
            </a: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497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Suspensión plazo para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22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b="1" dirty="0"/>
              <a:t>Suspensión facultativa </a:t>
            </a:r>
            <a:r>
              <a:rPr lang="es-ES" sz="2000" dirty="0"/>
              <a:t>(no amplia plazo máximo):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dirty="0"/>
              <a:t>Requerimiento subsanación de deficiencias o aportación de documentos por el interesado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dirty="0"/>
              <a:t>Obtención de pronunciamiento previo órgano UE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i="1" dirty="0"/>
              <a:t>Procedimiento no finalizado en la UE que condicione la resolución del que se  tramita (nueva)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dirty="0"/>
              <a:t>Solicitud de informes preceptivos  a órganos de la AP(relacionado  </a:t>
            </a:r>
            <a:r>
              <a:rPr lang="es-ES" sz="2000" dirty="0">
                <a:solidFill>
                  <a:srgbClr val="C00000"/>
                </a:solidFill>
              </a:rPr>
              <a:t>art. 80.3</a:t>
            </a:r>
            <a:r>
              <a:rPr lang="es-ES" sz="2000" dirty="0"/>
              <a:t>)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dirty="0"/>
              <a:t>Realización de pruebas técnicas o análisis  dirimentes pedidos por los interesados.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dirty="0"/>
              <a:t>Iniciación negociaciones para pacto o convenio. </a:t>
            </a:r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r>
              <a:rPr lang="es-ES" sz="2000" i="1" dirty="0"/>
              <a:t>necesidad de obtención previo pronunciamiento  órgano jurisdiccional (nueva</a:t>
            </a:r>
            <a:r>
              <a:rPr lang="es-ES" sz="1800" i="1" dirty="0"/>
              <a:t>) </a:t>
            </a:r>
            <a:r>
              <a:rPr lang="es-ES" sz="2000" i="1" dirty="0"/>
              <a:t>para la </a:t>
            </a:r>
            <a:r>
              <a:rPr lang="es-ES" sz="2000" i="1" dirty="0" err="1"/>
              <a:t>resolucion</a:t>
            </a:r>
            <a:endParaRPr lang="es-ES" sz="2000" i="1" dirty="0"/>
          </a:p>
          <a:p>
            <a:pPr marL="457200" indent="-457200">
              <a:buClr>
                <a:srgbClr val="800000"/>
              </a:buClr>
              <a:buFont typeface="+mj-lt"/>
              <a:buAutoNum type="alphaLcParenR"/>
            </a:pPr>
            <a:endParaRPr lang="es-ES" sz="22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743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Suspensión plazo para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22</a:t>
            </a:r>
            <a:r>
              <a:rPr lang="es-ES" sz="2800" dirty="0">
                <a:latin typeface="+mn-lt"/>
              </a:rPr>
              <a:t>) </a:t>
            </a:r>
            <a:r>
              <a:rPr lang="es-ES" sz="2800" dirty="0" err="1">
                <a:latin typeface="+mn-lt"/>
              </a:rPr>
              <a:t>Ampliacion</a:t>
            </a:r>
            <a:r>
              <a:rPr lang="es-ES" sz="2800" dirty="0">
                <a:latin typeface="+mn-lt"/>
              </a:rPr>
              <a:t> plazo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23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Suspensión automática </a:t>
            </a:r>
            <a:r>
              <a:rPr lang="es-ES" sz="2200" dirty="0"/>
              <a:t>(no amplia plazo máximo) (novedad):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200" dirty="0"/>
              <a:t> Requerimiento de  revisión o anulación de un acto supuestamente ilegal   necesario para dictar el acto (art. 39)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200" dirty="0"/>
              <a:t> Realización de actividades complementarias antes de  resolver (art. 87).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200" dirty="0"/>
              <a:t> Planteamiento de recusación (art. 23 LRJSP).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Otros supuestos de Suspensión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>
                <a:solidFill>
                  <a:srgbClr val="C00000"/>
                </a:solidFill>
              </a:rPr>
              <a:t>art. 25.2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paralización del procedimiento iniciado de oficio por causa imputable al interesado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>
                <a:solidFill>
                  <a:srgbClr val="C00000"/>
                </a:solidFill>
              </a:rPr>
              <a:t>art-. 95.1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paralización del procedimiento iniciado  a solicitud de interesado se produce la caducidad</a:t>
            </a:r>
            <a:endParaRPr lang="es-ES" sz="2000" dirty="0">
              <a:solidFill>
                <a:srgbClr val="C00000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ES" sz="22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84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Introducción: La Administración y el procedimiento electrónico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La responsabilidad en la tramitación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La obligación de resolver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la suspensión de plazos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la ampliación de plazos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El silencio administrativo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nociones generales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el silencio en procedimientos iniciados a solicitud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el silencio en procedimientos de oficio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0931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Suspensión plazo para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22</a:t>
            </a:r>
            <a:r>
              <a:rPr lang="es-ES" sz="2800" dirty="0">
                <a:latin typeface="+mn-lt"/>
              </a:rPr>
              <a:t>) </a:t>
            </a:r>
            <a:r>
              <a:rPr lang="es-ES" sz="2800" dirty="0" err="1">
                <a:latin typeface="+mn-lt"/>
              </a:rPr>
              <a:t>Ampliacion</a:t>
            </a:r>
            <a:r>
              <a:rPr lang="es-ES" sz="2800" dirty="0">
                <a:latin typeface="+mn-lt"/>
              </a:rPr>
              <a:t> plazo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23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966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Ampliación plazo máximo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23</a:t>
            </a:r>
            <a:r>
              <a:rPr lang="es-ES" sz="2000" dirty="0"/>
              <a:t>) 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Decisión excepcional: agotamiento de medios disponibles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Decisión órgano competente para resolver, o superior jerárquico, en acuerdo motivado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puede ser superior al plazo establecido para el procedimiento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es susceptible de recurso autónomo (</a:t>
            </a:r>
            <a:r>
              <a:rPr lang="es-ES" sz="2000" dirty="0">
                <a:solidFill>
                  <a:srgbClr val="C00000"/>
                </a:solidFill>
              </a:rPr>
              <a:t>Art. 112</a:t>
            </a:r>
            <a:r>
              <a:rPr lang="es-ES" sz="2000" dirty="0"/>
              <a:t>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0" indent="0">
              <a:buClr>
                <a:srgbClr val="00B050"/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117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Suspensión plazo para resolver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22</a:t>
            </a:r>
            <a:r>
              <a:rPr lang="es-ES" sz="2800" dirty="0">
                <a:latin typeface="+mn-lt"/>
              </a:rPr>
              <a:t>) </a:t>
            </a:r>
            <a:r>
              <a:rPr lang="es-ES" sz="2800" dirty="0" err="1">
                <a:latin typeface="+mn-lt"/>
              </a:rPr>
              <a:t>Ampliacion</a:t>
            </a:r>
            <a:r>
              <a:rPr lang="es-ES" sz="2800" dirty="0">
                <a:latin typeface="+mn-lt"/>
              </a:rPr>
              <a:t> plazo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23</a:t>
            </a:r>
            <a:r>
              <a:rPr lang="es-ES" sz="2800" dirty="0"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966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rgbClr val="00B05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Ampliación plazos  establecidos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32</a:t>
            </a:r>
            <a:r>
              <a:rPr lang="es-ES" sz="2000" dirty="0"/>
              <a:t>) </a:t>
            </a:r>
          </a:p>
          <a:p>
            <a:pPr marL="0" indent="0">
              <a:buClr>
                <a:srgbClr val="00B050"/>
              </a:buClr>
              <a:buNone/>
            </a:pPr>
            <a:endParaRPr lang="es-ES" sz="20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Plazos establecidos  que no exceda de la mitad de los mismos, «si las circunstancias lo aconsejan y con ello no se perjudican derechos de tercero»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Puede conllevar una ampliación del plazo máximo?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Caso de  procedimientos en misiones diplomáticas ampliación de plazos siempre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se pueden ampliar plazos ya vencidos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 cabe recurso autónomo (</a:t>
            </a:r>
            <a:r>
              <a:rPr lang="es-ES" sz="2000" dirty="0">
                <a:solidFill>
                  <a:srgbClr val="C00000"/>
                </a:solidFill>
              </a:rPr>
              <a:t>art. 112</a:t>
            </a:r>
            <a:r>
              <a:rPr lang="es-ES" sz="2000" dirty="0"/>
              <a:t>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incidencia técnica en la ampliación de plazos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0" indent="0">
              <a:buClr>
                <a:srgbClr val="00B050"/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6232358" y="325253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249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arts. 24 y 25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endParaRPr lang="es-ES" sz="2200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600" dirty="0"/>
              <a:t>No existe manifestación de la voluntad y el derecho la presume.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600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600" dirty="0"/>
              <a:t>LPA 1958 regula la no manifestación: silencio positivo (acto administrativo) y negativo (ficción procesal). Plazo 6 meses.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600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600" dirty="0"/>
              <a:t>LRJ-PAC quiere superar la doctrina del silencio: acto presunto estimatorio o desestimatorio.  Necesidad de obtener la certificación de acto presunto.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600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600" dirty="0"/>
              <a:t>Ley 4/1999 Vuelve al sistema de 1958: silencio positivo y negativo. No necesidad de certificación de acto presunto. Modifica el régimen del silencio en procedimientos de oficio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endParaRPr lang="es-ES" sz="2600" dirty="0"/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600" dirty="0"/>
              <a:t>LPACAP  continuista en materia del silencio con matizaciones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343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24 y 25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La estimación por silencio </a:t>
            </a:r>
            <a:r>
              <a:rPr lang="es-ES" sz="2200" b="1" u="sng" dirty="0"/>
              <a:t>es un acto administrativo</a:t>
            </a:r>
            <a:r>
              <a:rPr lang="es-ES" sz="2200" b="1" dirty="0"/>
              <a:t> a todos los efectos y frente a todos.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Se pueden hacer valer mediante cualquier medio de prueba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Desestimación ficción procesal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Solo el silencio positivo vincula la resolución tardía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Certificación del  silencio producido (Acto presunto) se efectúa de oficio y si no a petición de parte,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200" b="1" dirty="0"/>
              <a:t>plazo 15 días. (critica CGPJ)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942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24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es-ES" sz="2800" b="1" dirty="0"/>
              <a:t> Procedimientos iniciados a solicitud de interesado </a:t>
            </a:r>
            <a:endParaRPr lang="es-ES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739" y="1934331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Si no se resuelve en plazo  el principio general es el de </a:t>
            </a:r>
            <a:r>
              <a:rPr lang="es-ES" sz="2000" dirty="0">
                <a:solidFill>
                  <a:srgbClr val="800000"/>
                </a:solidFill>
              </a:rPr>
              <a:t>silencio positivo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(estimatorio)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Silencio negativo es la excepción, cuando dispongan lo contrario: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lvl="2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dirty="0"/>
              <a:t>Ley, nacional, </a:t>
            </a:r>
          </a:p>
          <a:p>
            <a:pPr lvl="2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dirty="0"/>
              <a:t>Norma de la UE</a:t>
            </a:r>
          </a:p>
          <a:p>
            <a:pPr lvl="2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dirty="0"/>
              <a:t>Norma de DI. 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(En caso de acceso procedimientos relativos al  acceso o  ejercicio de actividades, la Ley debe basarse en razones de interés general (novedad)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	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089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24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es-ES" sz="2800" b="1" dirty="0"/>
              <a:t>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 iniciados a solicitud de interesado 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739" y="1934331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Silencio negativo </a:t>
            </a:r>
            <a:r>
              <a:rPr lang="es-ES" sz="2000" dirty="0"/>
              <a:t>(desestimatorio)	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Procedimientos relativos al ejercicio derecho de petición.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Supuestos que implicarían transferencias, al solicitante o terceros, de  facultades relativas al  dominio o al  servicio público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 Solicitudes que Impliquen ejercicio de actividades que puedan  dañar al medio ambiente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Procedimientos de responsabilidad patrimonial.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Procedimientos de impugnación de actos y disposiciones y revisión de oficio.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Recursos sobre silencio en materias anteriores (novedad).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0" indent="0" algn="just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En las demás el silencio será  positivo si no se resuelve expresamente el recurso de alzada, sobre una desestimación por silencio administrativo	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987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24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es-ES" sz="2800" b="1" dirty="0"/>
              <a:t> Procedimientos iniciados a solicitud de interesado </a:t>
            </a:r>
            <a:endParaRPr lang="es-ES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739" y="1934331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La estimación tiene a todos los efectos  la consideración de acto administrativo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La desestimación  solo  produce los efectos d permitir el acceso a los recursos administrativos o contenciosos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Resolución tardía 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en caso de silencio positivo solo puede dictarse si es confirmatoria  del acto 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en caso de silencio negativo no existe vinculación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Medio de prueba: cualquiera admitido en derecho (certificado de acto presunto)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Eficacia erga omnes y producen efectos desde el vencimiento del plazo  para resolver.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	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791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24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es-ES" sz="2800" b="1" dirty="0"/>
              <a:t> Procedimientos iniciados a solicitud de interesado </a:t>
            </a:r>
            <a:endParaRPr lang="es-ES" sz="2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739" y="1934331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Certificado del silencio producido (certificado de  acto presunto)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Es un medio de prueba más, no el único como el la LRJ-PAC.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Es un certificado acreditativo del silencio producido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Debe expedirse por el “órgano competente” para resolver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Plazo de 15 días desde la expiración del plazo para resolver (de oficio)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Plazo de 15 días desde la entrada de la solicitud en Registro del órgano</a:t>
            </a:r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151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25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r>
              <a:rPr lang="es-ES" sz="2800" dirty="0">
                <a:latin typeface="+mn-lt"/>
              </a:rPr>
              <a:t> Falta de resolución expresa en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Procedimientos de oficio </a:t>
            </a:r>
            <a:endParaRPr lang="es-ES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Regulación similar a la LRJ-PAC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 La falta de resolución en plazo no exime de la obligación de resolver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Esta resolución  tardía, no está  vinculada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Efectos: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Constitución de derechos y situaciones jurídicas favorables: Silencio negativo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Procedimientos sancionadores o de intervención  con efectos desfavorables: caducidad (no prescripción)</a:t>
            </a: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Paralización procedimiento achacable al interesado interrupción plazo máximo</a:t>
            </a: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es-ES" sz="2000" dirty="0"/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r>
              <a:rPr lang="es-ES" sz="2000" dirty="0"/>
              <a:t>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523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Silencio administrativo  (</a:t>
            </a:r>
            <a:r>
              <a:rPr lang="es-ES" sz="2800" dirty="0">
                <a:solidFill>
                  <a:srgbClr val="C00000"/>
                </a:solidFill>
                <a:latin typeface="+mn-lt"/>
              </a:rPr>
              <a:t>art. 25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" sz="2200" b="1" dirty="0"/>
              <a:t>Se aplica al silencio positivo lo previsto en el art. 39.2 y 3?: eficacia retroactiva y eficacia demorada.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" sz="2200" b="1" dirty="0"/>
              <a:t>Para que en procedimientos a instancia de parte opere el silencio, no basta  cualquier pretensión, debe iniciarse un procedimiento administrativo autónomo 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" sz="2200" b="1" dirty="0"/>
              <a:t>El silencio positivo solo opera en procedimientos a instancia de parte, no en los de oficio, aunque haya una solicitud.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" sz="2200" b="1" dirty="0"/>
              <a:t>Certificado de acto presunto: ¿quien y como?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" sz="2200" b="1" dirty="0"/>
              <a:t>Revisión de oficio?(106, 107, 108,110)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16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El acto administrativo: 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concepto  y notas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clases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Elementos del acto administrativo: subjetivos, objetivos y formales.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Requisitos del acto administrativo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La invalidez del acto administrativo</a:t>
            </a:r>
          </a:p>
          <a:p>
            <a:pPr marL="0" indent="0">
              <a:buNone/>
            </a:pPr>
            <a:endParaRPr lang="es-E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s-ES" sz="2400" dirty="0">
              <a:solidFill>
                <a:srgbClr val="8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1159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090" y="1934682"/>
            <a:ext cx="10515600" cy="435133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LPACAP continuista LRJ-PAC pocas novedades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No definición de acto administrativo</a:t>
            </a:r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22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200" dirty="0">
                <a:solidFill>
                  <a:schemeClr val="tx2">
                    <a:lumMod val="75000"/>
                  </a:schemeClr>
                </a:solidFill>
              </a:rPr>
              <a:t>Que es un acto administrativo?:</a:t>
            </a:r>
          </a:p>
          <a:p>
            <a:pPr marL="0" indent="0">
              <a:buNone/>
            </a:pPr>
            <a:endParaRPr lang="es-ES" sz="22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2060"/>
                </a:solidFill>
              </a:rPr>
              <a:t>Declaración intelectual  expresa o tácita (</a:t>
            </a:r>
            <a:r>
              <a:rPr lang="es-ES" dirty="0">
                <a:solidFill>
                  <a:srgbClr val="FF0000"/>
                </a:solidFill>
              </a:rPr>
              <a:t>arts. 21, 24, 25</a:t>
            </a:r>
            <a:r>
              <a:rPr lang="es-ES" dirty="0">
                <a:solidFill>
                  <a:schemeClr val="tx2"/>
                </a:solidFill>
              </a:rPr>
              <a:t>)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2060"/>
                </a:solidFill>
              </a:rPr>
              <a:t>Declaración de voluntad,  juicio, conocimiento, deseo 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2060"/>
                </a:solidFill>
              </a:rPr>
              <a:t>Debe proceder de una AP (</a:t>
            </a:r>
            <a:r>
              <a:rPr lang="es-ES" dirty="0"/>
              <a:t>25.1 LJC-A</a:t>
            </a:r>
            <a:r>
              <a:rPr lang="es-ES" dirty="0">
                <a:solidFill>
                  <a:srgbClr val="002060"/>
                </a:solidFill>
              </a:rPr>
              <a:t>)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2060"/>
                </a:solidFill>
              </a:rPr>
              <a:t>Ejercicio de potestad (</a:t>
            </a:r>
            <a:r>
              <a:rPr lang="es-ES" dirty="0">
                <a:solidFill>
                  <a:srgbClr val="FF0000"/>
                </a:solidFill>
              </a:rPr>
              <a:t>art. 34</a:t>
            </a:r>
            <a:r>
              <a:rPr lang="es-ES" dirty="0">
                <a:solidFill>
                  <a:srgbClr val="002060"/>
                </a:solidFill>
              </a:rPr>
              <a:t>)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2060"/>
                </a:solidFill>
              </a:rPr>
              <a:t>La potestad distinta de la reglamentaria </a:t>
            </a:r>
            <a:r>
              <a:rPr lang="es-ES" dirty="0"/>
              <a:t>(art. 4.1 a) LRBRL)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7475" y="29698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7AF0D4-D6CF-4C34-AE74-C0C4FE95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71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clases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FontTx/>
              <a:buNone/>
            </a:pPr>
            <a:endParaRPr lang="es-ES_tradnl" dirty="0">
              <a:solidFill>
                <a:srgbClr val="3333FF"/>
              </a:solidFill>
            </a:endParaRP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" sz="2000" dirty="0"/>
              <a:t>Favorables o de gravamen (</a:t>
            </a:r>
            <a:r>
              <a:rPr lang="es-ES" sz="2000" dirty="0" err="1">
                <a:solidFill>
                  <a:srgbClr val="C00000"/>
                </a:solidFill>
              </a:rPr>
              <a:t>arts</a:t>
            </a:r>
            <a:r>
              <a:rPr lang="es-ES" sz="2000" dirty="0">
                <a:solidFill>
                  <a:srgbClr val="C00000"/>
                </a:solidFill>
              </a:rPr>
              <a:t> 25, 107, 109</a:t>
            </a:r>
            <a:r>
              <a:rPr lang="es-ES" sz="2000" dirty="0"/>
              <a:t>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dirty="0"/>
              <a:t>Resolutorios y de tramite (</a:t>
            </a:r>
            <a:r>
              <a:rPr lang="es-ES_tradnl" sz="2000" dirty="0">
                <a:solidFill>
                  <a:srgbClr val="C00000"/>
                </a:solidFill>
              </a:rPr>
              <a:t>arts. 23, 32, 112…</a:t>
            </a:r>
            <a:r>
              <a:rPr lang="es-ES_tradnl" sz="2000" dirty="0"/>
              <a:t>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" sz="2000" dirty="0"/>
              <a:t>Expresos, tácitos  y presuntos (</a:t>
            </a:r>
            <a:r>
              <a:rPr lang="es-ES" sz="2000" dirty="0">
                <a:solidFill>
                  <a:srgbClr val="C00000"/>
                </a:solidFill>
              </a:rPr>
              <a:t>art 122, 124</a:t>
            </a:r>
            <a:r>
              <a:rPr lang="es-ES" sz="2000" dirty="0"/>
              <a:t>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" sz="2000" dirty="0"/>
              <a:t>Actos simples y actos complejos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" sz="2000" b="1" dirty="0"/>
              <a:t>Actos firmes y no firmes (definitivos) </a:t>
            </a:r>
            <a:r>
              <a:rPr lang="es-ES_tradnl" sz="2000" dirty="0"/>
              <a:t>(</a:t>
            </a:r>
            <a:r>
              <a:rPr lang="es-ES_tradnl" sz="2000" dirty="0">
                <a:solidFill>
                  <a:srgbClr val="C00000"/>
                </a:solidFill>
              </a:rPr>
              <a:t>art. 106, 125</a:t>
            </a:r>
            <a:r>
              <a:rPr lang="es-ES_tradnl" sz="2000" dirty="0"/>
              <a:t>)</a:t>
            </a:r>
            <a:r>
              <a:rPr lang="es-ES" sz="2000" dirty="0"/>
              <a:t>(art. 52 LRBRL) 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" sz="2000" dirty="0"/>
              <a:t>Actos reglados y actos discrecionales (</a:t>
            </a:r>
            <a:r>
              <a:rPr lang="es-ES" sz="2000" dirty="0">
                <a:solidFill>
                  <a:srgbClr val="C00000"/>
                </a:solidFill>
              </a:rPr>
              <a:t>art. 36</a:t>
            </a:r>
            <a:r>
              <a:rPr lang="es-ES" sz="2000" dirty="0"/>
              <a:t>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dirty="0"/>
              <a:t>Actos colegiados o unipersonales 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b="1" dirty="0"/>
              <a:t>Actos constitutivos y declarativos </a:t>
            </a:r>
            <a:r>
              <a:rPr lang="es-ES_tradnl" sz="2000" dirty="0"/>
              <a:t>(según su contenido)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dirty="0"/>
              <a:t>Actos de la administración activa, consultiva o de control.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dirty="0"/>
              <a:t>Actos generales y especiales (según sus efectos)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Ø"/>
            </a:pPr>
            <a:r>
              <a:rPr lang="es-ES_tradnl" sz="2000" b="1" dirty="0"/>
              <a:t>Actos emitidos por órganos físicos y por órganos no físicos (telemáticos)</a:t>
            </a:r>
            <a:r>
              <a:rPr lang="es-ES_tradnl" sz="2000" dirty="0"/>
              <a:t>(art. 41 LRJSP)</a:t>
            </a:r>
            <a:endParaRPr lang="es-ES" sz="2000" dirty="0"/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7475" y="29698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45F657-76EB-454B-8AF6-E132479D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076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subjetivo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lvl="1" indent="0" algn="just">
              <a:buClr>
                <a:srgbClr val="008000"/>
              </a:buClr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342900" lvl="1" indent="0" algn="just">
              <a:buClr>
                <a:srgbClr val="008000"/>
              </a:buClr>
              <a:buNone/>
            </a:pPr>
            <a:r>
              <a:rPr lang="es-ES_tradnl" sz="2000" b="1" dirty="0">
                <a:solidFill>
                  <a:srgbClr val="C00000"/>
                </a:solidFill>
              </a:rPr>
              <a:t>1.</a:t>
            </a:r>
            <a:r>
              <a:rPr lang="es-ES_tradnl" sz="2000" b="1" dirty="0">
                <a:solidFill>
                  <a:srgbClr val="002060"/>
                </a:solidFill>
              </a:rPr>
              <a:t> Debe emanar de una Administración Publica SIEMPRE </a:t>
            </a:r>
            <a:r>
              <a:rPr lang="es-ES_tradnl" sz="2000" dirty="0">
                <a:solidFill>
                  <a:srgbClr val="3333FF"/>
                </a:solidFill>
              </a:rPr>
              <a:t>(</a:t>
            </a:r>
            <a:r>
              <a:rPr lang="es-ES_tradnl" sz="2000" dirty="0">
                <a:solidFill>
                  <a:srgbClr val="FF0000"/>
                </a:solidFill>
              </a:rPr>
              <a:t>arts. 34 y </a:t>
            </a:r>
            <a:r>
              <a:rPr lang="es-ES_tradnl" sz="2000" dirty="0"/>
              <a:t>25 LJC-A</a:t>
            </a:r>
            <a:r>
              <a:rPr lang="es-ES_tradnl" sz="2000" dirty="0">
                <a:solidFill>
                  <a:srgbClr val="002060"/>
                </a:solidFill>
              </a:rPr>
              <a:t>) </a:t>
            </a:r>
          </a:p>
          <a:p>
            <a:pPr marL="342900" lvl="1" indent="0" algn="just">
              <a:buClr>
                <a:srgbClr val="008000"/>
              </a:buClr>
              <a:buNone/>
            </a:pPr>
            <a:r>
              <a:rPr lang="es-ES_tradnl" sz="2000" b="1" dirty="0">
                <a:solidFill>
                  <a:srgbClr val="C00000"/>
                </a:solidFill>
              </a:rPr>
              <a:t>2. </a:t>
            </a:r>
            <a:r>
              <a:rPr lang="es-ES_tradnl" sz="2000" b="1" dirty="0">
                <a:solidFill>
                  <a:srgbClr val="002060"/>
                </a:solidFill>
              </a:rPr>
              <a:t>Debe dictarlo el  órgano competente </a:t>
            </a:r>
            <a:r>
              <a:rPr lang="es-ES_tradnl" sz="2000" dirty="0">
                <a:solidFill>
                  <a:srgbClr val="002060"/>
                </a:solidFill>
              </a:rPr>
              <a:t>(</a:t>
            </a:r>
            <a:r>
              <a:rPr lang="es-ES_tradnl" sz="2000" dirty="0">
                <a:solidFill>
                  <a:srgbClr val="FF0000"/>
                </a:solidFill>
              </a:rPr>
              <a:t>art. 34.1</a:t>
            </a:r>
            <a:r>
              <a:rPr lang="es-ES_tradnl" sz="2000" dirty="0">
                <a:solidFill>
                  <a:srgbClr val="002060"/>
                </a:solidFill>
              </a:rPr>
              <a:t>)</a:t>
            </a:r>
          </a:p>
          <a:p>
            <a:pPr marL="1943100" lvl="4" indent="-3429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es-ES_tradnl" sz="2000" dirty="0"/>
              <a:t>Objetiva, territorial y jerárquicamente. (8 LRJSP)</a:t>
            </a:r>
          </a:p>
          <a:p>
            <a:pPr marL="1943100" lvl="4" indent="-3429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es-ES_tradnl" sz="2000" dirty="0"/>
              <a:t>Cabe delegación, avocación  o encomienda de la competencia</a:t>
            </a:r>
          </a:p>
          <a:p>
            <a:pPr marL="1943100" lvl="4" indent="-3429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es-ES_tradnl" sz="2000" dirty="0"/>
              <a:t>Condiciones legales de ejercicio del titular del órgano: </a:t>
            </a:r>
          </a:p>
          <a:p>
            <a:pPr marL="2571750" lvl="6" indent="-285750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Debe estar investido como tal órgano</a:t>
            </a:r>
          </a:p>
          <a:p>
            <a:pPr marL="2571750" lvl="6" indent="-285750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La voluntad del titular no debe estar viciada</a:t>
            </a:r>
            <a:r>
              <a:rPr lang="es-ES_tradnl" sz="2000" dirty="0"/>
              <a:t> (Abstención &amp; recusación) (arts. 23 y 24 LRJSP) </a:t>
            </a:r>
          </a:p>
          <a:p>
            <a:pPr marL="2571750" lvl="6" indent="-285750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Incumplimiento: nulidad del acto </a:t>
            </a:r>
            <a:r>
              <a:rPr lang="es-ES_tradnl" sz="2000" dirty="0">
                <a:solidFill>
                  <a:srgbClr val="002060"/>
                </a:solidFill>
              </a:rPr>
              <a:t>(</a:t>
            </a:r>
            <a:r>
              <a:rPr lang="es-ES_tradnl" sz="2000" dirty="0">
                <a:solidFill>
                  <a:srgbClr val="FF0000"/>
                </a:solidFill>
              </a:rPr>
              <a:t>art. 47. 1 b</a:t>
            </a:r>
            <a:r>
              <a:rPr lang="es-ES_tradnl" sz="2000" dirty="0">
                <a:solidFill>
                  <a:srgbClr val="002060"/>
                </a:solidFill>
              </a:rPr>
              <a:t>) </a:t>
            </a:r>
            <a:r>
              <a:rPr lang="es-ES_tradnl" sz="2000" dirty="0"/>
              <a:t>o anulabilidad </a:t>
            </a:r>
            <a:r>
              <a:rPr lang="es-ES_tradnl" sz="2000" dirty="0">
                <a:solidFill>
                  <a:srgbClr val="002060"/>
                </a:solidFill>
              </a:rPr>
              <a:t>(</a:t>
            </a:r>
            <a:r>
              <a:rPr lang="es-ES_tradnl" sz="2000" dirty="0">
                <a:solidFill>
                  <a:srgbClr val="FF0000"/>
                </a:solidFill>
              </a:rPr>
              <a:t>art. 48</a:t>
            </a:r>
            <a:r>
              <a:rPr lang="es-ES_tradnl" sz="2000" dirty="0">
                <a:solidFill>
                  <a:srgbClr val="3333FF"/>
                </a:solidFill>
              </a:rPr>
              <a:t>), </a:t>
            </a:r>
            <a:r>
              <a:rPr lang="es-ES_tradnl" sz="2000" dirty="0"/>
              <a:t>Irregularidades no invalidantes (principio pro </a:t>
            </a:r>
            <a:r>
              <a:rPr lang="es-ES_tradnl" sz="2000" dirty="0" err="1"/>
              <a:t>actione</a:t>
            </a:r>
            <a:r>
              <a:rPr lang="es-ES_tradnl" sz="2000" dirty="0">
                <a:solidFill>
                  <a:schemeClr val="tx2"/>
                </a:solidFill>
              </a:rPr>
              <a:t>)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75849F-9EE5-4428-AC95-36DDDDD2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19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subjetivo (abstención y recusación)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/>
              <a:t>Obligación de los funcionarios y autoridades de no intervenir en asuntos en supuestos previstos por la Ley. Fundamento art. 103 CE</a:t>
            </a:r>
          </a:p>
          <a:p>
            <a:pPr algn="just">
              <a:buFontTx/>
              <a:buNone/>
            </a:pPr>
            <a:r>
              <a:rPr lang="es-ES_tradnl" sz="2000" dirty="0"/>
              <a:t>Abstención = propio órgano  </a:t>
            </a:r>
          </a:p>
          <a:p>
            <a:pPr algn="just">
              <a:buFontTx/>
              <a:buNone/>
            </a:pPr>
            <a:r>
              <a:rPr lang="es-ES_tradnl" sz="2000" dirty="0"/>
              <a:t>Recusación = interesado</a:t>
            </a:r>
          </a:p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22. 2 c) </a:t>
            </a:r>
            <a:r>
              <a:rPr lang="es-ES_tradnl" sz="2000" dirty="0"/>
              <a:t>suspensión del plazo para resolver mientras se tramita el incidente de recusación</a:t>
            </a:r>
          </a:p>
          <a:p>
            <a:pPr algn="just">
              <a:buFontTx/>
              <a:buNone/>
            </a:pPr>
            <a:endParaRPr lang="es-ES_tradnl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None/>
            </a:pPr>
            <a:r>
              <a:rPr lang="es-ES_tradnl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Abstención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§"/>
            </a:pPr>
            <a:r>
              <a:rPr lang="es-ES_tradnl" sz="2000" dirty="0"/>
              <a:t>Tener interés personal, ser administrador de sociedad o tener cuestión litigiosa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§"/>
            </a:pPr>
            <a:r>
              <a:rPr lang="es-ES_tradnl" sz="2000" dirty="0"/>
              <a:t>Vinculo matrimonial  y parentesco 4º grado consanguinidad y 2º afinidad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§"/>
            </a:pPr>
            <a:r>
              <a:rPr lang="es-ES_tradnl" sz="2000" dirty="0"/>
              <a:t>Amistad intima o enemistad manifiesta con interesados, administradores, asesores, mandatarios que intervengan en procedimiento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§"/>
            </a:pPr>
            <a:r>
              <a:rPr lang="es-ES_tradnl" sz="2000" dirty="0"/>
              <a:t>Haber intervenido como perito o testigo en el procedimiento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§"/>
            </a:pPr>
            <a:r>
              <a:rPr lang="es-ES_tradnl" sz="2000" dirty="0"/>
              <a:t>Tener relación de servicio con  interesado o haberle prestado servicio  en los dos  últimos años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87023-217A-422A-B99A-0611BFA4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819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subjetivo (abstención y recusación)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_tradnl" sz="1800" dirty="0"/>
          </a:p>
          <a:p>
            <a:pPr algn="just">
              <a:buFontTx/>
              <a:buNone/>
            </a:pPr>
            <a:r>
              <a:rPr lang="es-ES_tradnl" sz="2000" dirty="0"/>
              <a:t>Procedimiento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tx2"/>
                </a:solidFill>
              </a:rPr>
              <a:t>El afectado tiene obligación de abstenerse y comunicarlo al superior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tx2"/>
                </a:solidFill>
              </a:rPr>
              <a:t>El superior resolverá y puede ordenarle la abstención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tx2"/>
                </a:solidFill>
              </a:rPr>
              <a:t>La no abstención no implica, necesariamente, la invalidez de los actos en que haya intervenido  (</a:t>
            </a:r>
            <a:r>
              <a:rPr lang="es-ES_tradnl" sz="2000" b="1" i="1" dirty="0">
                <a:solidFill>
                  <a:schemeClr val="tx2"/>
                </a:solidFill>
              </a:rPr>
              <a:t>autotutela declarativa </a:t>
            </a:r>
            <a:r>
              <a:rPr lang="es-ES_tradnl" sz="2000" dirty="0">
                <a:solidFill>
                  <a:srgbClr val="FF0000"/>
                </a:solidFill>
              </a:rPr>
              <a:t>art. 48</a:t>
            </a:r>
            <a:r>
              <a:rPr lang="es-ES_tradnl" sz="2000" dirty="0">
                <a:solidFill>
                  <a:schemeClr val="tx2"/>
                </a:solidFill>
              </a:rPr>
              <a:t>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sz="2000" dirty="0">
                <a:solidFill>
                  <a:schemeClr val="tx2"/>
                </a:solidFill>
              </a:rPr>
              <a:t>Puede generar responsabilidad en el afectado (administrativa, penal  y  civil)</a:t>
            </a:r>
          </a:p>
          <a:p>
            <a:pPr lvl="1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_tradnl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87023-217A-422A-B99A-0611BFA4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608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subjetivo (abstención y recusación)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Recusación</a:t>
            </a:r>
          </a:p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_tradnl" sz="2000" dirty="0"/>
              <a:t>S</a:t>
            </a:r>
            <a:r>
              <a:rPr lang="es-ES" sz="2000" dirty="0"/>
              <a:t>e planteará por escrito en el que se expresará la causa en que se funda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Podrá ejercerse por los interesados, en cualquier momento del procedimiento (</a:t>
            </a:r>
            <a:r>
              <a:rPr lang="es-ES" sz="2000" dirty="0">
                <a:solidFill>
                  <a:srgbClr val="C00000"/>
                </a:solidFill>
              </a:rPr>
              <a:t>art. 76</a:t>
            </a:r>
            <a:r>
              <a:rPr lang="es-ES" sz="2000" dirty="0"/>
              <a:t>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Podrá efectuarse por el superior, en cualquier momento del procedimiento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El recusado manifestará, en el día siguiente, a su inmediato superior si se da o no la causa alegada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_tradnl" sz="2000" dirty="0"/>
              <a:t>En el primer caso el superior le apartara de la tramitación y deberá decidir sobre la validez o no de los actos en que haya participado (</a:t>
            </a:r>
            <a:r>
              <a:rPr lang="es-ES_tradnl" sz="2000" dirty="0">
                <a:solidFill>
                  <a:srgbClr val="C00000"/>
                </a:solidFill>
              </a:rPr>
              <a:t>arts. 47 y </a:t>
            </a:r>
            <a:r>
              <a:rPr lang="es-ES_tradnl" sz="2000" dirty="0" err="1">
                <a:solidFill>
                  <a:srgbClr val="C00000"/>
                </a:solidFill>
              </a:rPr>
              <a:t>ss</a:t>
            </a:r>
            <a:r>
              <a:rPr lang="es-ES_tradnl" sz="2000" dirty="0"/>
              <a:t>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_tradnl" sz="2000" dirty="0"/>
              <a:t>Si no admite recusación</a:t>
            </a:r>
            <a:r>
              <a:rPr lang="es-ES" sz="2000" dirty="0"/>
              <a:t>, el superior resolverá en el plazo de tres días (informes, comprobaciones…)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Contra las resoluciones adoptadas en esta materia no cabrá recurso autónomo (</a:t>
            </a:r>
            <a:r>
              <a:rPr lang="es-ES" sz="2000" dirty="0">
                <a:solidFill>
                  <a:srgbClr val="C00000"/>
                </a:solidFill>
              </a:rPr>
              <a:t>art. 112</a:t>
            </a:r>
            <a:r>
              <a:rPr lang="es-ES" sz="2000" dirty="0"/>
              <a:t>), si contra el acto que ponga fin al procedimiento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Acto por órgano incompetente: nulidad (</a:t>
            </a:r>
            <a:r>
              <a:rPr lang="es-ES" sz="2000" dirty="0">
                <a:solidFill>
                  <a:srgbClr val="C00000"/>
                </a:solidFill>
              </a:rPr>
              <a:t>art. 47. 1 b</a:t>
            </a:r>
            <a:r>
              <a:rPr lang="es-ES" sz="2000" dirty="0"/>
              <a:t>)  o anulabilidad (</a:t>
            </a:r>
            <a:r>
              <a:rPr lang="es-ES" sz="2000" dirty="0">
                <a:solidFill>
                  <a:srgbClr val="C00000"/>
                </a:solidFill>
              </a:rPr>
              <a:t>art. 48</a:t>
            </a:r>
            <a:r>
              <a:rPr lang="es-ES" sz="2000" dirty="0"/>
              <a:t>)</a:t>
            </a:r>
          </a:p>
          <a:p>
            <a:pPr marL="342900" lvl="1" indent="0" algn="just">
              <a:buClr>
                <a:srgbClr val="008000"/>
              </a:buClr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561D8E-4555-400A-B500-DDD6AEC0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975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subjetivo (abstención y recusación)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rgbClr val="800000"/>
                </a:solidFill>
              </a:rPr>
              <a:t>art. 52 TREBEP </a:t>
            </a:r>
            <a:r>
              <a:rPr lang="es-ES_tradnl" sz="2000" dirty="0"/>
              <a:t>Deber de los funcionarios de desempeño </a:t>
            </a:r>
            <a:r>
              <a:rPr lang="es-ES" sz="2000" dirty="0"/>
              <a:t>objetividad, integridad, neutralidad, responsabilidad, imparcialidad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53.5 </a:t>
            </a:r>
            <a:r>
              <a:rPr lang="es-ES_tradnl" sz="2000" dirty="0">
                <a:solidFill>
                  <a:srgbClr val="800000"/>
                </a:solidFill>
              </a:rPr>
              <a:t>TREBEP</a:t>
            </a:r>
            <a:r>
              <a:rPr lang="es-ES" sz="2000" dirty="0">
                <a:solidFill>
                  <a:srgbClr val="800000"/>
                </a:solidFill>
              </a:rPr>
              <a:t> </a:t>
            </a:r>
            <a:r>
              <a:rPr lang="es-ES_tradnl" sz="2000" dirty="0"/>
              <a:t>Deber de</a:t>
            </a:r>
            <a:r>
              <a:rPr lang="es-ES" sz="2000" dirty="0"/>
              <a:t> abstención en aquellos asuntos en los que tengan un interés personal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183.1  ROF </a:t>
            </a:r>
            <a:r>
              <a:rPr lang="es-ES" sz="2000" dirty="0"/>
              <a:t>Deber de abstención y comunicación al Presidente  de la Corporación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182 ROF  </a:t>
            </a:r>
            <a:r>
              <a:rPr lang="es-ES" sz="2000" dirty="0"/>
              <a:t>Recusación a funcionario por interesado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184  ROF </a:t>
            </a:r>
            <a:r>
              <a:rPr lang="es-ES" sz="2000" dirty="0"/>
              <a:t>Procedimiento de recusación (15 días)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rgbClr val="800000"/>
                </a:solidFill>
              </a:rPr>
              <a:t>art. 76 LRBRL y 21 ROF </a:t>
            </a:r>
            <a:r>
              <a:rPr lang="es-ES_tradnl" sz="2000" dirty="0"/>
              <a:t>Los miembros CC.LL </a:t>
            </a:r>
            <a:r>
              <a:rPr lang="es-ES" sz="2000" dirty="0"/>
              <a:t>abstenerse de participar en la deliberación, votación, decisión y ejecución de todo asunto (casos art. 23)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_tradnl" sz="2000" dirty="0">
                <a:solidFill>
                  <a:srgbClr val="800000"/>
                </a:solidFill>
              </a:rPr>
              <a:t>art. 96 ROF </a:t>
            </a:r>
            <a:r>
              <a:rPr lang="es-ES_tradnl" sz="2000" dirty="0"/>
              <a:t>El corporativo </a:t>
            </a:r>
            <a:r>
              <a:rPr lang="es-ES" sz="2000" dirty="0"/>
              <a:t>deberá abandonar el Salón mientras se discuta y vote el asunto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183.2 ROF </a:t>
            </a:r>
            <a:r>
              <a:rPr lang="es-ES" sz="2000" dirty="0"/>
              <a:t>Recusación corporativo decide el Presidente, y la de  de este  el Pleno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art. 185   ROF </a:t>
            </a:r>
            <a:r>
              <a:rPr lang="es-ES" sz="2000" dirty="0"/>
              <a:t>actuación  del </a:t>
            </a:r>
            <a:r>
              <a:rPr lang="es-ES_tradnl" sz="2000" dirty="0"/>
              <a:t>corporativo si es </a:t>
            </a:r>
            <a:r>
              <a:rPr lang="es-ES" sz="2000" dirty="0"/>
              <a:t>determinante  provoca la invalidez del acto (</a:t>
            </a:r>
            <a:r>
              <a:rPr lang="es-ES" sz="2000" dirty="0">
                <a:solidFill>
                  <a:srgbClr val="800000"/>
                </a:solidFill>
              </a:rPr>
              <a:t>arts. 47 y 48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endParaRPr lang="es-ES" sz="2000" dirty="0">
              <a:solidFill>
                <a:srgbClr val="003399"/>
              </a:solidFill>
            </a:endParaRPr>
          </a:p>
          <a:p>
            <a:pPr marL="342900" lvl="1" indent="0" algn="just">
              <a:buClr>
                <a:srgbClr val="008000"/>
              </a:buClr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3D21E17-4651-489F-998D-E2EE9085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2761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formal</a:t>
            </a:r>
            <a:r>
              <a:rPr lang="es-ES" sz="2800" dirty="0"/>
              <a:t>(</a:t>
            </a:r>
            <a:r>
              <a:rPr lang="es-ES" sz="2800" dirty="0">
                <a:solidFill>
                  <a:srgbClr val="800000"/>
                </a:solidFill>
              </a:rPr>
              <a:t>art- 34 1</a:t>
            </a:r>
            <a:r>
              <a:rPr lang="es-ES" sz="2800" dirty="0"/>
              <a:t>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3. </a:t>
            </a:r>
            <a:r>
              <a:rPr lang="es-ES_tradnl" sz="2000" dirty="0">
                <a:solidFill>
                  <a:schemeClr val="tx2">
                    <a:lumMod val="50000"/>
                  </a:schemeClr>
                </a:solidFill>
              </a:rPr>
              <a:t>La producción de los actos debe efectuarse conforme al procedimiento establecido.</a:t>
            </a:r>
          </a:p>
          <a:p>
            <a:pPr algn="just">
              <a:buFontTx/>
              <a:buNone/>
            </a:pPr>
            <a:endParaRPr lang="es-ES" sz="2000" dirty="0"/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 err="1"/>
              <a:t>Iter</a:t>
            </a:r>
            <a:r>
              <a:rPr lang="es-ES" sz="2000" dirty="0"/>
              <a:t> formal obligatorio: Procedimiento administrativo (</a:t>
            </a:r>
            <a:r>
              <a:rPr lang="es-ES" sz="2000" dirty="0">
                <a:solidFill>
                  <a:srgbClr val="FF0000"/>
                </a:solidFill>
              </a:rPr>
              <a:t>art. 34.1 y 47.1 e y 48</a:t>
            </a:r>
            <a:r>
              <a:rPr lang="es-ES" sz="2000" dirty="0"/>
              <a:t>)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/>
              <a:t>Expediente administrativo conjunto de trámites y de formalidades por medio de los que se configura la voluntad administrativa (</a:t>
            </a:r>
            <a:r>
              <a:rPr lang="es-ES" sz="2000" dirty="0">
                <a:solidFill>
                  <a:srgbClr val="800000"/>
                </a:solidFill>
              </a:rPr>
              <a:t>art. 70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s-ES" sz="2000" dirty="0"/>
              <a:t> .No todo es expediente administrativo (</a:t>
            </a:r>
            <a:r>
              <a:rPr lang="es-ES" sz="2000" dirty="0">
                <a:solidFill>
                  <a:srgbClr val="800000"/>
                </a:solidFill>
              </a:rPr>
              <a:t>art. 70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/>
              <a:t>Lícito, posible, determinable y adecuado al fin (</a:t>
            </a:r>
            <a:r>
              <a:rPr lang="es-ES" sz="2000" dirty="0">
                <a:solidFill>
                  <a:srgbClr val="800000"/>
                </a:solidFill>
              </a:rPr>
              <a:t>art. 47.1 c, y d </a:t>
            </a:r>
            <a:r>
              <a:rPr lang="es-ES" sz="2000" dirty="0"/>
              <a:t>)</a:t>
            </a:r>
            <a:r>
              <a:rPr lang="es-ES_tradnl" sz="2000" dirty="0"/>
              <a:t> 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_tradnl" sz="2000" dirty="0"/>
              <a:t>Cabe acto condicionado en cuanto a sus efectos: condición, termino o modo.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_tradnl" sz="2000" dirty="0"/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s-ES" sz="2000" dirty="0">
                <a:solidFill>
                  <a:srgbClr val="FF0000"/>
                </a:solidFill>
              </a:rPr>
              <a:t>4.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 contenido debe ser adecuado al ordenamiento jurídico (arts. 9.1, 3 103, 106 CE).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no adecuación implica nulidad o anulabilidad del acto (desviación de poder)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Forma determinada: </a:t>
            </a:r>
            <a:r>
              <a:rPr lang="es-ES" sz="2000" b="1" dirty="0"/>
              <a:t>escrito y electrónico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36.1, 70, 71…)</a:t>
            </a: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Excepción forma verbal (</a:t>
            </a:r>
            <a:r>
              <a:rPr lang="es-ES" sz="2000" dirty="0">
                <a:solidFill>
                  <a:srgbClr val="800000"/>
                </a:solidFill>
              </a:rPr>
              <a:t>art. 36.2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Principio de eficacia: actos misma naturaleza uno solo (</a:t>
            </a:r>
            <a:r>
              <a:rPr lang="es-ES" sz="2000" dirty="0">
                <a:solidFill>
                  <a:srgbClr val="800000"/>
                </a:solidFill>
              </a:rPr>
              <a:t>art. 36.3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No vale cualquier forma (</a:t>
            </a:r>
            <a:r>
              <a:rPr lang="es-ES" sz="2000" dirty="0">
                <a:solidFill>
                  <a:srgbClr val="800000"/>
                </a:solidFill>
              </a:rPr>
              <a:t>art. 35</a:t>
            </a:r>
            <a:r>
              <a:rPr lang="es-ES" sz="2000" dirty="0"/>
              <a:t>) hay que motivar  sucintamente (la exposición de los hechos y de los fundamentos de derecho que conducen a que se dicte un acto administrativo)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9AAF9C-5292-4B3C-A126-DFA02D0E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926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formal</a:t>
            </a:r>
            <a:r>
              <a:rPr lang="es-ES" sz="2800" dirty="0"/>
              <a:t>(</a:t>
            </a:r>
            <a:r>
              <a:rPr lang="es-ES" sz="2800" dirty="0">
                <a:solidFill>
                  <a:srgbClr val="800000"/>
                </a:solidFill>
              </a:rPr>
              <a:t>art- 34 1</a:t>
            </a:r>
            <a:r>
              <a:rPr lang="es-ES" sz="2800" dirty="0"/>
              <a:t>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Forma determinada: </a:t>
            </a:r>
            <a:r>
              <a:rPr lang="es-ES" sz="2000" b="1" dirty="0"/>
              <a:t>escrito y electrónico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36.1, 70, 71…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El procedimiento electrónico obliga a que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aplicaciones informáticas   ofrezcan garantías de  control, identificación  y tramitación ordenada. (</a:t>
            </a:r>
            <a:r>
              <a:rPr lang="es-ES" sz="2000" dirty="0">
                <a:solidFill>
                  <a:srgbClr val="C00000"/>
                </a:solidFill>
              </a:rPr>
              <a:t>art. 75.2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457200" lvl="1" indent="0" algn="just">
              <a:buClr>
                <a:srgbClr val="008000"/>
              </a:buClr>
              <a:buNone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Ahora hay que diferenciar entre:</a:t>
            </a:r>
          </a:p>
          <a:p>
            <a:pPr lvl="2" algn="just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Procedimiento electrónico en los que no interviene un empleado publico (AAA)</a:t>
            </a:r>
          </a:p>
          <a:p>
            <a:pPr lvl="2" algn="just"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Procedimiento electrónico en los que interviene un empleado público</a:t>
            </a:r>
          </a:p>
          <a:p>
            <a:pPr marL="457200" lvl="1" indent="0" algn="just">
              <a:buClr>
                <a:srgbClr val="008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Excepción  a la forma  escrita y electrónico: la  verbal (</a:t>
            </a:r>
            <a:r>
              <a:rPr lang="es-ES" sz="2000" dirty="0">
                <a:solidFill>
                  <a:srgbClr val="800000"/>
                </a:solidFill>
              </a:rPr>
              <a:t>art. 36.2</a:t>
            </a:r>
            <a:r>
              <a:rPr lang="es-ES" sz="2000" dirty="0"/>
              <a:t>): cuando lo exija la naturaleza del acto</a:t>
            </a:r>
          </a:p>
          <a:p>
            <a:pPr marL="457200" lvl="1" indent="0" algn="just">
              <a:buClr>
                <a:srgbClr val="008000"/>
              </a:buClr>
              <a:buNone/>
            </a:pPr>
            <a:r>
              <a:rPr lang="es-ES" sz="2000" dirty="0"/>
              <a:t>Actos repetitivos: actos misma naturaleza uno solo (</a:t>
            </a:r>
            <a:r>
              <a:rPr lang="es-ES" sz="2000" dirty="0">
                <a:solidFill>
                  <a:srgbClr val="800000"/>
                </a:solidFill>
              </a:rPr>
              <a:t>art. 36.3</a:t>
            </a:r>
            <a:r>
              <a:rPr lang="es-ES" sz="2000" dirty="0"/>
              <a:t>), tales como nombramientos, concesiones  o licencias  (Principio de eficacia)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9AAF9C-5292-4B3C-A126-DFA02D0E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613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b="1" dirty="0"/>
              <a:t>El Acto administrativo: elemento formal: motivación (</a:t>
            </a:r>
            <a:r>
              <a:rPr lang="es-ES_tradnl" sz="2800" b="1" dirty="0">
                <a:solidFill>
                  <a:srgbClr val="FF0000"/>
                </a:solidFill>
              </a:rPr>
              <a:t>art. 35 LPACAP</a:t>
            </a:r>
            <a:r>
              <a:rPr lang="es-ES_tradnl" sz="2800" dirty="0">
                <a:solidFill>
                  <a:srgbClr val="FF0000"/>
                </a:solidFill>
              </a:rPr>
              <a:t>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  <a:r>
              <a:rPr lang="es-ES" sz="2000" dirty="0"/>
              <a:t>No vale cualquier forma (</a:t>
            </a:r>
            <a:r>
              <a:rPr lang="es-ES" sz="2000" dirty="0">
                <a:solidFill>
                  <a:srgbClr val="800000"/>
                </a:solidFill>
              </a:rPr>
              <a:t>art. 35</a:t>
            </a:r>
            <a:r>
              <a:rPr lang="es-ES" sz="2000" dirty="0"/>
              <a:t>) hay que motivar el acto: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Supone dejar constancia de las razones  que la administración tiene para adoptar una decisión.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Garantía para el ciudadano a la hora de poder reaccionar ante una decisión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Exposición razonada de los hechos, fundamentos de derecho que sirve de base a la decisión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El art. 35 solo menciona una serie de casos, no generaliza la motivación.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motivación debe ser sucinta (pero suficiente, concreta y, congruente)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Si se aceptan informes estos se incorporan a la resolución y sirven de motivación (</a:t>
            </a:r>
            <a:r>
              <a:rPr lang="es-ES" sz="2000" dirty="0">
                <a:solidFill>
                  <a:srgbClr val="800000"/>
                </a:solidFill>
              </a:rPr>
              <a:t>art. 88,6</a:t>
            </a:r>
            <a:r>
              <a:rPr lang="es-ES" sz="2000" dirty="0"/>
              <a:t>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  <a:p>
            <a:pPr algn="just">
              <a:buFontTx/>
              <a:buNone/>
            </a:pPr>
            <a:r>
              <a:rPr lang="es-ES" sz="2000" dirty="0"/>
              <a:t>	</a:t>
            </a: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9AAF9C-5292-4B3C-A126-DFA02D0E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4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23910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El procedimiento administrativo: concepto y notas.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Fases del procedimiento administrativo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Iniciación y ordenación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Instrucción del Procedimiento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	Terminación del procedimiento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</a:rPr>
              <a:t>Procedimiento abreviado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196567-B03E-4367-9D50-2B7A64CE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124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formal: motivación (</a:t>
            </a:r>
            <a:r>
              <a:rPr lang="es-ES_tradnl" sz="2800" dirty="0">
                <a:solidFill>
                  <a:srgbClr val="FF0000"/>
                </a:solidFill>
              </a:rPr>
              <a:t>art. 35 LPACAP)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Actos que limiten derechos subjetivos o intereses legítimos (arts. 14 a 29 CE)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Los que resuelvan </a:t>
            </a:r>
            <a:r>
              <a:rPr lang="es-ES" sz="2000" dirty="0"/>
              <a:t> procedimientos de revisión de oficio, recursos, y procedimientos de arbitraje y los que declaren su inadmisión. (</a:t>
            </a:r>
            <a:r>
              <a:rPr lang="es-ES" sz="2000" dirty="0">
                <a:solidFill>
                  <a:srgbClr val="800000"/>
                </a:solidFill>
              </a:rPr>
              <a:t>art. 106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 Los que se separen del criterio precedente o del dictamen de órganos consultivos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" sz="2000" dirty="0"/>
              <a:t>Los acuerdos de suspensión de actos y adopción de medidas provisionales  (</a:t>
            </a:r>
            <a:r>
              <a:rPr lang="es-ES" sz="2000" dirty="0">
                <a:solidFill>
                  <a:srgbClr val="800000"/>
                </a:solidFill>
              </a:rPr>
              <a:t>arts.. 56, 108 y 117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Los </a:t>
            </a:r>
            <a:r>
              <a:rPr lang="es-ES" sz="2000" dirty="0"/>
              <a:t>tramitación de urgencia, de ampliación de plazos y de realización de actuaciones complementarias (</a:t>
            </a:r>
            <a:r>
              <a:rPr lang="es-ES" sz="2000" dirty="0">
                <a:solidFill>
                  <a:srgbClr val="800000"/>
                </a:solidFill>
              </a:rPr>
              <a:t>arts.  33, 32 y 87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i="1" dirty="0"/>
              <a:t>Los que </a:t>
            </a:r>
            <a:r>
              <a:rPr lang="es-ES" sz="2000" i="1" dirty="0"/>
              <a:t>rechacen pruebas propuestas por los interesados</a:t>
            </a:r>
            <a:r>
              <a:rPr lang="es-ES" sz="2000" dirty="0"/>
              <a:t> (</a:t>
            </a:r>
            <a:r>
              <a:rPr lang="es-ES" sz="2000" dirty="0">
                <a:solidFill>
                  <a:srgbClr val="800000"/>
                </a:solidFill>
              </a:rPr>
              <a:t>art. 77.3</a:t>
            </a:r>
            <a:r>
              <a:rPr lang="es-ES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i="1" dirty="0"/>
              <a:t>Los que supongan terminación del procedimiento por causas sobrevenidas y el desistimiento de la Administración. </a:t>
            </a:r>
            <a:r>
              <a:rPr lang="es-ES_tradnl" sz="2000" dirty="0"/>
              <a:t>(</a:t>
            </a:r>
            <a:r>
              <a:rPr lang="es-ES_tradnl" sz="2000" dirty="0">
                <a:solidFill>
                  <a:srgbClr val="800000"/>
                </a:solidFill>
              </a:rPr>
              <a:t>arts. 84.2, 93</a:t>
            </a:r>
            <a:r>
              <a:rPr lang="es-ES_tradnl" sz="2000" dirty="0"/>
              <a:t>) 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i="1" dirty="0"/>
              <a:t>Las propuestas de resolución  en procedimientos sancionadores y los que resuelvan procedimientos, sancionadores y de  responsabilidad patrimonial</a:t>
            </a:r>
            <a:r>
              <a:rPr lang="es-ES_tradnl" sz="2000" dirty="0"/>
              <a:t>  (</a:t>
            </a:r>
            <a:r>
              <a:rPr lang="es-ES_tradnl" sz="2000" dirty="0">
                <a:solidFill>
                  <a:srgbClr val="800000"/>
                </a:solidFill>
              </a:rPr>
              <a:t>arts. 89 y 88.3</a:t>
            </a:r>
            <a:r>
              <a:rPr lang="es-ES_tradnl" sz="2000" dirty="0"/>
              <a:t>)</a:t>
            </a:r>
          </a:p>
          <a:p>
            <a:pPr lvl="1" algn="just">
              <a:buClr>
                <a:srgbClr val="FF3300"/>
              </a:buClr>
              <a:buFontTx/>
              <a:buChar char="o"/>
            </a:pPr>
            <a:r>
              <a:rPr lang="es-ES_tradnl" sz="2000" dirty="0"/>
              <a:t>Los actos discrecionales y los que lo disponga así una ley o reglamento. </a:t>
            </a:r>
            <a:endParaRPr lang="es-ES" sz="2000" dirty="0"/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302658-02AF-4A03-AAE4-E3269869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8509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El Acto administrativo: elemento finalista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_tradnl" sz="2000" dirty="0">
              <a:solidFill>
                <a:srgbClr val="FF0000"/>
              </a:solidFill>
            </a:endParaRPr>
          </a:p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  <a:r>
              <a:rPr lang="es-ES" sz="2000" dirty="0"/>
              <a:t>¿Para qué se dicta un acto administrativo?:</a:t>
            </a:r>
          </a:p>
          <a:p>
            <a:pPr marL="457200" lvl="1" indent="0" algn="just">
              <a:buClr>
                <a:srgbClr val="008000"/>
              </a:buClr>
              <a:buNone/>
            </a:pPr>
            <a:endParaRPr lang="es-ES" sz="2000" dirty="0"/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/>
              <a:t>	Para conseguir un </a:t>
            </a:r>
            <a:r>
              <a:rPr lang="es-ES" sz="2000" i="1" dirty="0"/>
              <a:t>interés público </a:t>
            </a:r>
            <a:r>
              <a:rPr lang="es-ES" sz="2000" dirty="0"/>
              <a:t>(art. 103 CE)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" sz="2000" dirty="0"/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/>
              <a:t>    El fin publico es el que asigna la norma</a:t>
            </a:r>
            <a:endParaRPr lang="es-ES" sz="2000" b="1" i="1" dirty="0"/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" sz="2000" dirty="0"/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r>
              <a:rPr lang="es-ES" sz="2000" dirty="0"/>
              <a:t>    Son anulables los actos que infringen ordenamiento jurídico  (</a:t>
            </a:r>
            <a:r>
              <a:rPr lang="es-ES" sz="2000" dirty="0">
                <a:solidFill>
                  <a:srgbClr val="800000"/>
                </a:solidFill>
              </a:rPr>
              <a:t>Art. 48</a:t>
            </a:r>
            <a:r>
              <a:rPr lang="es-ES" sz="2000" dirty="0"/>
              <a:t>) </a:t>
            </a:r>
          </a:p>
          <a:p>
            <a:pPr lvl="1" algn="just">
              <a:buClr>
                <a:srgbClr val="008000"/>
              </a:buClr>
              <a:buFont typeface="Wingdings" pitchFamily="2" charset="2"/>
              <a:buChar char="ü"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76014" y="538700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26A4D7-3A81-40FA-88BD-E070D6CF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824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Validez y eficacia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520935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Presunción de validez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FF0000"/>
                </a:solidFill>
              </a:rPr>
              <a:t>art. 39 LPACAP</a:t>
            </a:r>
            <a:r>
              <a:rPr lang="es-ES" sz="2000" dirty="0"/>
              <a:t>) </a:t>
            </a:r>
            <a:r>
              <a:rPr lang="es-ES" sz="2000" b="1" i="1" dirty="0"/>
              <a:t>AUTOTUTELA DECLARATIVA</a:t>
            </a: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Principio de Inderogabilidad singular de los reglamentos (</a:t>
            </a:r>
            <a:r>
              <a:rPr lang="es-ES" sz="2000" dirty="0">
                <a:solidFill>
                  <a:srgbClr val="C00000"/>
                </a:solidFill>
              </a:rPr>
              <a:t>art. 37</a:t>
            </a:r>
            <a:r>
              <a:rPr lang="es-ES" sz="2000" dirty="0"/>
              <a:t>) 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>
              <a:solidFill>
                <a:srgbClr val="524848"/>
              </a:solidFill>
              <a:latin typeface="Franklin Gothic Medium" panose="020B0603020102020204" pitchFamily="34" charset="0"/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524848"/>
                </a:solidFill>
                <a:latin typeface="Calibri" panose="020F0502020204030204" pitchFamily="34" charset="0"/>
              </a:rPr>
              <a:t>Privilegios (facultades) de ejecutividad y ejecutoriedad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37</a:t>
            </a:r>
            <a:r>
              <a:rPr lang="es-ES" sz="2000" dirty="0"/>
              <a:t>) </a:t>
            </a:r>
            <a:endParaRPr lang="es-ES" sz="2000" dirty="0">
              <a:solidFill>
                <a:srgbClr val="524848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>
              <a:solidFill>
                <a:srgbClr val="524848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524848"/>
                </a:solidFill>
                <a:latin typeface="Calibri" panose="020F0502020204030204" pitchFamily="34" charset="0"/>
              </a:rPr>
              <a:t>Validez y Eficacia (presunción iuris tantum)</a:t>
            </a:r>
            <a:r>
              <a:rPr lang="es-ES" sz="2000" dirty="0"/>
              <a:t> (</a:t>
            </a:r>
            <a:r>
              <a:rPr lang="es-ES" sz="2000" dirty="0">
                <a:solidFill>
                  <a:srgbClr val="C00000"/>
                </a:solidFill>
              </a:rPr>
              <a:t>art. 37</a:t>
            </a:r>
            <a:r>
              <a:rPr lang="es-ES" sz="2000" dirty="0"/>
              <a:t>) producirán efectos desde que se dicten, salvo que en ellos se disponga otra cosa o su eficacia se supedite a notificación, publicación o aprobación superior</a:t>
            </a:r>
            <a:endParaRPr lang="es-ES" sz="2000" dirty="0">
              <a:solidFill>
                <a:srgbClr val="524848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>
              <a:solidFill>
                <a:srgbClr val="524848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Principio de </a:t>
            </a:r>
            <a:r>
              <a:rPr lang="es-ES" sz="2000" b="1" u="sng" dirty="0"/>
              <a:t>IRRETROACTIVIDAD</a:t>
            </a:r>
            <a:r>
              <a:rPr lang="es-ES" sz="2000" dirty="0"/>
              <a:t> (</a:t>
            </a:r>
            <a:r>
              <a:rPr lang="es-ES" sz="2000" dirty="0">
                <a:solidFill>
                  <a:srgbClr val="C00000"/>
                </a:solidFill>
              </a:rPr>
              <a:t>art. 39. 1</a:t>
            </a:r>
            <a:r>
              <a:rPr lang="es-ES" sz="2000" dirty="0"/>
              <a:t>) surten efecto desde la fecha que se dicte ,principio absoluto en materia sancionadora (art. 9.3 CE y 26 LRJSP)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Excepción (</a:t>
            </a:r>
            <a:r>
              <a:rPr lang="es-ES" sz="2000" dirty="0">
                <a:solidFill>
                  <a:srgbClr val="C00000"/>
                </a:solidFill>
              </a:rPr>
              <a:t>art. 39.3</a:t>
            </a:r>
            <a:r>
              <a:rPr lang="es-ES" sz="2000" dirty="0"/>
              <a:t>): actos anulados y  cuando produzcan efectos favorables al interesado, supuestos existentes en la fecha de retroacción y no se lesionen derechos de terceros.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844695-779A-4235-BE03-A4651D31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599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Validez y eficacia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520935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Novedad (</a:t>
            </a:r>
            <a:r>
              <a:rPr lang="es-ES" sz="2000" dirty="0">
                <a:solidFill>
                  <a:srgbClr val="C00000"/>
                </a:solidFill>
              </a:rPr>
              <a:t>art. 39.4</a:t>
            </a:r>
            <a:r>
              <a:rPr lang="es-ES" sz="2000" dirty="0"/>
              <a:t>): afectación entre actos de las AA.PP, todas deben observar los dictados por otras. Supuesto conflictivo del art.65 LRBRL.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Novedad (</a:t>
            </a:r>
            <a:r>
              <a:rPr lang="es-ES" sz="2000" dirty="0">
                <a:solidFill>
                  <a:srgbClr val="C00000"/>
                </a:solidFill>
              </a:rPr>
              <a:t>art. 39.5</a:t>
            </a:r>
            <a:r>
              <a:rPr lang="es-ES" sz="2000" dirty="0"/>
              <a:t>): suspensión eficacia  y del procedimiento en caso de requerimiento de anulación de actos ilegales entre AA.PP (art. 44 LJC-A) </a:t>
            </a:r>
            <a:r>
              <a:rPr lang="en-US" sz="2000" dirty="0"/>
              <a:t>art. 51 LRBRL (</a:t>
            </a:r>
            <a:r>
              <a:rPr lang="en-US" sz="2000" dirty="0" err="1"/>
              <a:t>matiza</a:t>
            </a:r>
            <a:r>
              <a:rPr lang="en-US" sz="2000" dirty="0"/>
              <a:t> el art. 39.1 LCAPAP)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Supuesto específico en el caso de los Entes Locales (art. 65  Y 67 LRBRL)</a:t>
            </a:r>
            <a:r>
              <a:rPr lang="en-US" sz="2000" dirty="0"/>
              <a:t> </a:t>
            </a: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Vicios de invalidez: nulidad, anulabilidad, irregularidades no invalidantes (</a:t>
            </a:r>
            <a:r>
              <a:rPr lang="es-ES" sz="2000" dirty="0">
                <a:solidFill>
                  <a:srgbClr val="FF0000"/>
                </a:solidFill>
              </a:rPr>
              <a:t>arts. 47 a 52)</a:t>
            </a:r>
            <a:r>
              <a:rPr lang="es-ES" sz="2000" dirty="0"/>
              <a:t> )</a:t>
            </a:r>
            <a:r>
              <a:rPr lang="es-ES_tradnl" sz="2000" dirty="0"/>
              <a:t> </a:t>
            </a:r>
            <a:endParaRPr lang="es-ES" sz="2000" dirty="0"/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7E09C8-D988-434F-B8B1-D4421658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295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Comunicar algo a alguien con formalidad/ tramite o acto administrativo.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Fin: 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s-ES" b="1" u="sng" dirty="0">
                <a:solidFill>
                  <a:schemeClr val="accent1"/>
                </a:solidFill>
              </a:rPr>
              <a:t>Informar </a:t>
            </a:r>
            <a:r>
              <a:rPr lang="es-ES" b="1" dirty="0">
                <a:solidFill>
                  <a:schemeClr val="accent1"/>
                </a:solidFill>
              </a:rPr>
              <a:t>al interesado lo que  ha resuelto la Administración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accent1"/>
                </a:solidFill>
              </a:rPr>
              <a:t>Ser </a:t>
            </a:r>
            <a:r>
              <a:rPr lang="es-ES" b="1" u="sng" dirty="0">
                <a:solidFill>
                  <a:schemeClr val="accent1"/>
                </a:solidFill>
              </a:rPr>
              <a:t>instruido</a:t>
            </a:r>
            <a:r>
              <a:rPr lang="es-ES" b="1" dirty="0">
                <a:solidFill>
                  <a:schemeClr val="accent1"/>
                </a:solidFill>
              </a:rPr>
              <a:t> de los medios de reacción jurídica contra el acto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chemeClr val="accent1"/>
                </a:solidFill>
              </a:rPr>
              <a:t>Poder </a:t>
            </a:r>
            <a:r>
              <a:rPr lang="es-ES" b="1" u="sng" dirty="0">
                <a:solidFill>
                  <a:schemeClr val="accent1"/>
                </a:solidFill>
              </a:rPr>
              <a:t>exigir</a:t>
            </a:r>
            <a:r>
              <a:rPr lang="es-ES" b="1" dirty="0">
                <a:solidFill>
                  <a:schemeClr val="accent1"/>
                </a:solidFill>
              </a:rPr>
              <a:t> la Administración el cumplimiento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Acto administrativo (autónomo-integrado)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Es una garantía para los interesados:  conocer lo que le afecta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LPACAP (</a:t>
            </a:r>
            <a:r>
              <a:rPr lang="es-ES" sz="2000" dirty="0">
                <a:solidFill>
                  <a:srgbClr val="C00000"/>
                </a:solidFill>
              </a:rPr>
              <a:t>arts. 40 a 46</a:t>
            </a:r>
            <a:r>
              <a:rPr lang="es-ES" sz="2000" dirty="0"/>
              <a:t>) modifica profundamente la regulación LRJPAC (</a:t>
            </a:r>
            <a:r>
              <a:rPr lang="es-ES" sz="2000" dirty="0" err="1"/>
              <a:t>Exp</a:t>
            </a:r>
            <a:r>
              <a:rPr lang="es-ES" sz="2000" dirty="0"/>
              <a:t>. </a:t>
            </a:r>
            <a:r>
              <a:rPr lang="es-ES" sz="2000" dirty="0" err="1"/>
              <a:t>Mot</a:t>
            </a:r>
            <a:r>
              <a:rPr lang="es-ES" sz="2000" dirty="0"/>
              <a:t>.: electrónica, avisos, accesos PAGE), aunque se mantienen las reglas generales de la notificación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 203/2021 30 de marzo </a:t>
            </a:r>
            <a:r>
              <a:rPr lang="es-ES" sz="2000" dirty="0"/>
              <a:t>RAFSPME </a:t>
            </a:r>
            <a:r>
              <a:rPr lang="es-ES" sz="2000" dirty="0" err="1"/>
              <a:t>Arts</a:t>
            </a:r>
            <a:r>
              <a:rPr lang="es-ES" sz="2000" dirty="0"/>
              <a:t> 41 a 45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C00000"/>
                </a:solidFill>
              </a:rPr>
              <a:t>Arts. 13.a y 14.1 </a:t>
            </a:r>
            <a:r>
              <a:rPr lang="es-ES" sz="2000" dirty="0"/>
              <a:t>derecho a relacionarse electrónicamente con las AA.PP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Relación entre notificación y validez del acto (autotutela declarativa) (</a:t>
            </a:r>
            <a:r>
              <a:rPr lang="es-ES" sz="2000" dirty="0">
                <a:solidFill>
                  <a:srgbClr val="C00000"/>
                </a:solidFill>
              </a:rPr>
              <a:t>art. 39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070AEE1-B75E-4675-A9DF-6EF39CF6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8698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	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rgbClr val="C00000"/>
                </a:solidFill>
              </a:rPr>
              <a:t>Art. 40 </a:t>
            </a:r>
            <a:r>
              <a:rPr lang="es-ES" sz="2000" dirty="0"/>
              <a:t>(art. 194  y 196 ROF)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Obligación:  del órgano competente de notificar los actos (art. 21)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Plazo: diez días desde que se dictó el acto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Contenido</a:t>
            </a:r>
            <a:r>
              <a:rPr lang="es-ES" sz="2000" dirty="0"/>
              <a:t>: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integro 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Indicación de si pone fin o no a la vía administrativa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Expresión de los recursos que procedan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Órgano ante el que hubieran de presentarse</a:t>
            </a:r>
          </a:p>
          <a:p>
            <a:pPr lvl="3" algn="just">
              <a:buClr>
                <a:srgbClr val="FF3300"/>
              </a:buClr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 de interposición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s-ES_tradnl" sz="2000" dirty="0"/>
              <a:t>	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Presupuesto imprescindible para la validez y eficacia del mismo (silencio administrativo)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   Notificaciones incompletas (solo texto) surten efecto (autotutela declarativa): realización actuaciones o recurso. Supuesto de eficacia demorada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   Obligación cumplida  dentro de plazo:  texto integro e intento notificación (autotutela declarativa)</a:t>
            </a:r>
          </a:p>
          <a:p>
            <a:pPr algn="just">
              <a:buFontTx/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032F61-A265-41C3-B106-54746A7C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304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/>
              <a:t>Practica de la notificación (</a:t>
            </a:r>
            <a:r>
              <a:rPr lang="es-ES" sz="2000" dirty="0">
                <a:solidFill>
                  <a:srgbClr val="FF0000"/>
                </a:solidFill>
              </a:rPr>
              <a:t>art. 41 LPACAP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Preferencia  notificación electrónica y obligatoriamente casos </a:t>
            </a:r>
            <a:r>
              <a:rPr lang="es-ES" sz="2000" dirty="0">
                <a:solidFill>
                  <a:srgbClr val="C00000"/>
                </a:solidFill>
              </a:rPr>
              <a:t>art. 14.2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Las personas jurídicas.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Las entidades sin personalidad jurídica.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Quienes ejerzan una actividad profesional para la que se requiera colegiación obligatoria, para los trámites y actuaciones que realicen con las Administraciones Públicas, incluidos los notarios y registradores de la propiedad y mercantiles.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Quienes representen a un interesado que esté obligado a relacionarse electrónicamente con la Administración.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Los empleados de las Administraciones Públicas para los trámites y actuaciones que realicen con ellas por razón de su condición de empleado público, en la forma en que se determine reglamentariamente por cada Administración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C00000"/>
                </a:solidFill>
              </a:rPr>
              <a:t>Art. 14.3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extensión de la obligatoriedad de la relación electrónica (</a:t>
            </a:r>
            <a:r>
              <a:rPr lang="es-ES" sz="2000" dirty="0">
                <a:solidFill>
                  <a:srgbClr val="C00000"/>
                </a:solidFill>
              </a:rPr>
              <a:t>Art. 41.1</a:t>
            </a:r>
            <a:r>
              <a:rPr lang="es-ES" sz="2000" dirty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4FA852-FE98-4188-911D-625C7625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520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/>
              <a:t>Practica de la notificación (</a:t>
            </a:r>
            <a:r>
              <a:rPr lang="es-ES" sz="2000" dirty="0">
                <a:solidFill>
                  <a:srgbClr val="FF0000"/>
                </a:solidFill>
              </a:rPr>
              <a:t>art. 41 LPACAP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r>
              <a:rPr lang="es-ES" sz="2000" dirty="0"/>
              <a:t>	    Podrá efectuarse por medios no electrónicos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comparecencia espontánea  de interesado o representante en oficinas de asistencia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asegurar la eficacia de la actuación  administrativa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Siempre en papel: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Las que incorporan elementos que no sean susceptibles de conversión en formato electrónico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Las que contengan medios de pago </a:t>
            </a:r>
          </a:p>
          <a:p>
            <a:pPr lvl="2" algn="just">
              <a:buClr>
                <a:srgbClr val="FF3300"/>
              </a:buClr>
              <a:buFont typeface="Wingdings" panose="05000000000000000000" pitchFamily="2" charset="2"/>
              <a:buChar char="ü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Son validas (papel/electrónica):constancia de envío, recepción, fecha, hora, texto íntegro, identidad remitente y destinatarios.  Acreditación expediente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Posibilidad de los interesados no obligados de cambiar el modo de  recibir notificaciones.  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Extensión de la obligación (art. 14.3) y señalamiento dispositivo para avisos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_tradnl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4FA852-FE98-4188-911D-625C7625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2339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/>
              <a:t>Practica de la notificación (</a:t>
            </a:r>
            <a:r>
              <a:rPr lang="es-ES" sz="2000" dirty="0">
                <a:solidFill>
                  <a:srgbClr val="FF0000"/>
                </a:solidFill>
              </a:rPr>
              <a:t>art. 41 LPACAP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Cuando no sea posible notificar en el medio elegido y lugar  se hará por cualquiera que permita 	tener constancia de la recepción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Procedimientos a solicitud de interesado: este señala el medio  para practicar la notificación, salvo supuestos del art. 14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Posibilidad de recabar datos INI para inicio procedimientos de oficio</a:t>
            </a:r>
          </a:p>
          <a:p>
            <a:pPr marL="457200" lvl="1" indent="0" algn="just">
              <a:buClr>
                <a:srgbClr val="FF3300"/>
              </a:buClr>
              <a:buNone/>
            </a:pPr>
            <a:r>
              <a:rPr lang="es-ES" sz="2000" dirty="0"/>
              <a:t>Rechazo de notificación: constancia expediente especificándose las circunstancias del intento 	de notificación y el medio dándose el tramite por cumplido</a:t>
            </a:r>
          </a:p>
          <a:p>
            <a:pPr algn="just">
              <a:buFontTx/>
              <a:buNone/>
            </a:pPr>
            <a:r>
              <a:rPr lang="es-ES" sz="2000" dirty="0"/>
              <a:t>	    Se prevé la posibilidad de enviar avisos a la dirección electrónica facilitada que no sustituye a la    	notificación, ni la invalida si no se practica</a:t>
            </a:r>
          </a:p>
          <a:p>
            <a:pPr algn="just">
              <a:buFontTx/>
              <a:buNone/>
            </a:pPr>
            <a:r>
              <a:rPr lang="es-ES" sz="2000" dirty="0"/>
              <a:t>         Notificación por distintos cauces: la fecha válida la primera  (</a:t>
            </a:r>
            <a:r>
              <a:rPr lang="es-ES" sz="2000" dirty="0">
                <a:solidFill>
                  <a:srgbClr val="C00000"/>
                </a:solidFill>
              </a:rPr>
              <a:t>art. 41.7</a:t>
            </a:r>
            <a:r>
              <a:rPr lang="es-ES" sz="2000" dirty="0"/>
              <a:t>)(</a:t>
            </a:r>
            <a:r>
              <a:rPr lang="es-ES" sz="2000" dirty="0" err="1"/>
              <a:t>arts</a:t>
            </a:r>
            <a:r>
              <a:rPr lang="es-ES" sz="2000" dirty="0"/>
              <a:t>  44 y 45 RAFSPME)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3300"/>
              </a:buClr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98E8B8-C3B0-4F0A-9B69-C5997B28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9014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endParaRPr lang="es-ES" sz="2000" dirty="0"/>
          </a:p>
          <a:p>
            <a:pPr algn="just">
              <a:buFontTx/>
              <a:buNone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Notificaciones en papel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42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pondrán a disposición en sede electrónica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practican en el lugar designado por el interesado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Si es en domicilio y no se halla presente el interesado se hace cargo cualquier persona mayor de 14 años y se identifique, si, no acepta: constancia en el expediente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Si nadie se hace cargo se repite dentro de los tres días siguientes en horas distintas.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En caso de notificación infructuosa  anuncio en el  BOE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Si accede a la notificación en sede electrónica puede cambiar el modo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A5EB59-400A-454B-838B-7B2B2627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49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58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s-ES" sz="22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administración electrónica</a:t>
            </a:r>
            <a:r>
              <a:rPr lang="es-ES" sz="2400" dirty="0">
                <a:solidFill>
                  <a:schemeClr val="tx2"/>
                </a:solidFill>
              </a:rPr>
              <a:t>: “es el uso de las TIC en las AAPP, combinado con cambios organizativos y nuevas aptitudes, con el fin de mejorar los servicios públicos y los procesos democráticos y reforzar el apoyo a las políticas públicas” (Comisión Europea)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Expediente electrónico </a:t>
            </a:r>
            <a:r>
              <a:rPr lang="es-ES" sz="2400" dirty="0">
                <a:solidFill>
                  <a:schemeClr val="tx2"/>
                </a:solidFill>
              </a:rPr>
              <a:t>conjunto de documentos y actuaciones que preparan la resolución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procedimiento administrativo electrónico</a:t>
            </a:r>
            <a:r>
              <a:rPr lang="es-ES" sz="2400" dirty="0">
                <a:solidFill>
                  <a:schemeClr val="tx2"/>
                </a:solidFill>
              </a:rPr>
              <a:t>: es una parte de la administración electrónica: la referida a la tramitación formal de los expedientes y las herramientas que lo hacen posible </a:t>
            </a:r>
          </a:p>
          <a:p>
            <a:pPr algn="just"/>
            <a:endParaRPr lang="es-ES" sz="24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s-ES" sz="2400" dirty="0">
                <a:solidFill>
                  <a:schemeClr val="tx2"/>
                </a:solidFill>
              </a:rPr>
              <a:t>La LPACAP da el paso hacia el procedimiento 2.0, pero no hacia la Administración 2.0.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01587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Notificación de los actos administrativos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Notificaciones electrónica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43</a:t>
            </a:r>
            <a:r>
              <a:rPr lang="es-ES" sz="2000" dirty="0"/>
              <a:t>) </a:t>
            </a:r>
          </a:p>
          <a:p>
            <a:pPr algn="just">
              <a:buFontTx/>
              <a:buNone/>
            </a:pPr>
            <a:r>
              <a:rPr lang="es-ES" sz="2000" dirty="0"/>
              <a:t>	Arts. 42 45 RAFSPME</a:t>
            </a:r>
          </a:p>
          <a:p>
            <a:pPr algn="just">
              <a:buFontTx/>
              <a:buNone/>
            </a:pPr>
            <a:r>
              <a:rPr lang="es-ES" sz="2000" dirty="0"/>
              <a:t>	Se practican: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mediante comparecencia en la sede electrónica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a través dirección electrónica habilitada única (DEH)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mediante ambos sistemas</a:t>
            </a:r>
          </a:p>
          <a:p>
            <a:pPr algn="just">
              <a:buFontTx/>
              <a:buNone/>
            </a:pPr>
            <a:r>
              <a:rPr lang="es-ES" sz="2000" dirty="0"/>
              <a:t>Se entiende efectuada por el acceso al contenido mediante identificación</a:t>
            </a:r>
          </a:p>
          <a:p>
            <a:pPr algn="just">
              <a:buFontTx/>
              <a:buNone/>
            </a:pPr>
            <a:r>
              <a:rPr lang="es-ES" sz="2000" dirty="0"/>
              <a:t>Se entiende rechazada si en 10 días </a:t>
            </a:r>
            <a:r>
              <a:rPr lang="es-ES" sz="2000" b="1" u="sng" dirty="0"/>
              <a:t>naturales</a:t>
            </a:r>
            <a:r>
              <a:rPr lang="es-ES" sz="2000" b="1" dirty="0"/>
              <a:t> </a:t>
            </a:r>
            <a:r>
              <a:rPr lang="es-ES" sz="2000" dirty="0"/>
              <a:t>desde la puesta a disposición no se accede al contenido</a:t>
            </a:r>
          </a:p>
          <a:p>
            <a:pPr algn="just">
              <a:buFontTx/>
              <a:buNone/>
            </a:pPr>
            <a:r>
              <a:rPr lang="es-ES" sz="2000" dirty="0"/>
              <a:t>Obligación 41.4: puesta a disposición en sede o dirección electrónica habilitada</a:t>
            </a:r>
          </a:p>
          <a:p>
            <a:pPr algn="just">
              <a:buFontTx/>
              <a:buNone/>
            </a:pPr>
            <a:r>
              <a:rPr lang="es-ES" sz="2000" dirty="0"/>
              <a:t>Acceso a  la notificación a través del PAGE, que es el portal de acceso</a:t>
            </a:r>
          </a:p>
          <a:p>
            <a:pPr algn="just">
              <a:buFontTx/>
              <a:buNone/>
            </a:pPr>
            <a:r>
              <a:rPr lang="es-ES" sz="2000" dirty="0"/>
              <a:t>Sucesión en la persona del interesado</a:t>
            </a:r>
          </a:p>
          <a:p>
            <a:pPr algn="just">
              <a:buFontTx/>
              <a:buNone/>
            </a:pPr>
            <a:r>
              <a:rPr lang="es-ES" sz="2000" dirty="0"/>
              <a:t>Sincronización de dispositivos</a:t>
            </a:r>
          </a:p>
          <a:p>
            <a:pPr marL="457200" lvl="1" indent="0" algn="just">
              <a:buClr>
                <a:srgbClr val="FF3300"/>
              </a:buClr>
              <a:buNone/>
            </a:pPr>
            <a:endParaRPr lang="es-ES_tradnl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A01F4A-8068-442B-AA1B-D634267F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3326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Publicación de los actos (art. 44)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Notificación infructuosa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44</a:t>
            </a:r>
            <a:r>
              <a:rPr lang="es-ES" sz="2000" dirty="0"/>
              <a:t>) </a:t>
            </a:r>
          </a:p>
          <a:p>
            <a:pPr algn="just">
              <a:buNone/>
            </a:pPr>
            <a:r>
              <a:rPr lang="es-ES" sz="2000" dirty="0"/>
              <a:t>Ocurre: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Cuando los interesados en un procedimiento sean desconocidos,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Cuando se ignore el lugar de la notificación o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Cuando no se hubiese podido practicar</a:t>
            </a:r>
          </a:p>
          <a:p>
            <a:pPr algn="just"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dirty="0"/>
              <a:t>La notificación se hará: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Obligatoriamente por medio de un anuncio publicado en el «BOE».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Facultativamente, las Administraciones podrán publicar un anuncio en el boletín oficial de su ámbito territorial, en el tablón de edictos del Ayuntamiento del último domicilio del interesado o del Consulado o Sección Consular de la Embajada correspondiente.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Adicionalmente, las Administraciones Públicas podrán establecer otras formas de notificación complementarias a través de los restantes medios de difusión.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6F2977-F926-4FE0-AC0F-0ADC9D06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6625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Publicación de los actos (art. 44)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/>
              <a:t>Supuestos (</a:t>
            </a:r>
            <a:r>
              <a:rPr lang="es-ES" sz="2000" dirty="0">
                <a:solidFill>
                  <a:srgbClr val="C00000"/>
                </a:solidFill>
              </a:rPr>
              <a:t>art. 44</a:t>
            </a:r>
            <a:r>
              <a:rPr lang="es-ES" sz="2000" dirty="0"/>
              <a:t>) :</a:t>
            </a:r>
          </a:p>
          <a:p>
            <a:pPr algn="just">
              <a:buNone/>
            </a:pPr>
            <a:endParaRPr lang="es-ES" sz="2000" dirty="0"/>
          </a:p>
          <a:p>
            <a:pPr marL="457200" indent="-457200" algn="just">
              <a:buClr>
                <a:srgbClr val="00B050"/>
              </a:buClr>
              <a:buFont typeface="+mj-lt"/>
              <a:buAutoNum type="alphaUcPeriod"/>
            </a:pPr>
            <a:r>
              <a:rPr lang="es-ES" sz="2000" dirty="0"/>
              <a:t>Cuando así lo establezcan las normas reguladoras o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lphaUcPeriod"/>
            </a:pPr>
            <a:r>
              <a:rPr lang="es-ES" sz="2000" dirty="0"/>
              <a:t>cuando lo aconsejen razones de interés público apreciadas por el órgano competente.</a:t>
            </a:r>
          </a:p>
          <a:p>
            <a:pPr marL="457200" indent="-457200" algn="just">
              <a:buClr>
                <a:srgbClr val="00B050"/>
              </a:buClr>
              <a:buFont typeface="+mj-lt"/>
              <a:buAutoNum type="alphaUcPeriod"/>
            </a:pPr>
            <a:r>
              <a:rPr lang="es-ES" sz="2000" dirty="0"/>
              <a:t>En todo caso: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Cuando el acto tenga por destinatario a una pluralidad indeterminada de personas 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cuando la Administración estime que la notificación efectuada a un solo interesado es insuficiente para garantizar la notificación a todos, siendo, en este último caso, adicional a la individualmente realizada.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Cuando se trate de actos integrantes de un procedimiento selectivo o de concurrencia competitiva de cualquier tipo.</a:t>
            </a:r>
          </a:p>
          <a:p>
            <a:pPr marL="457200" lvl="1" indent="0" algn="just">
              <a:buNone/>
            </a:pPr>
            <a:endParaRPr lang="es-ES" sz="2000" dirty="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r>
              <a:rPr lang="es-ES" sz="2000" dirty="0">
                <a:solidFill>
                  <a:schemeClr val="tx2"/>
                </a:solidFill>
              </a:rPr>
              <a:t>La publicación en el diario oficial que corresponda, según la </a:t>
            </a:r>
            <a:r>
              <a:rPr lang="es-ES" sz="2000" dirty="0" err="1">
                <a:solidFill>
                  <a:schemeClr val="tx2"/>
                </a:solidFill>
              </a:rPr>
              <a:t>Adminsitracion</a:t>
            </a:r>
            <a:r>
              <a:rPr lang="es-ES" sz="2000" dirty="0">
                <a:solidFill>
                  <a:schemeClr val="tx2"/>
                </a:solidFill>
              </a:rPr>
              <a:t> actuante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44E0E-562E-45D7-A71E-57C964B4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8522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Invalidez del acto administrativo 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23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Institución derivada del derecho privado y adaptada a la actividad AA.PP. Ninguna novedad respecto a la LRJ-PAC </a:t>
            </a:r>
          </a:p>
          <a:p>
            <a:pPr algn="just">
              <a:buNone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Derecho privado  regla general: la nulidad (art 6 </a:t>
            </a:r>
            <a:r>
              <a:rPr lang="es-E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Cc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Derecho Administrativo: regla general  la anulabilidad, Nulidad de pleno derecho, la excepción.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Autotutela declarativa </a:t>
            </a:r>
            <a:r>
              <a:rPr lang="es-ES" dirty="0"/>
              <a:t>(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art. 39</a:t>
            </a:r>
            <a:r>
              <a:rPr lang="es-ES" dirty="0"/>
              <a:t>) </a:t>
            </a:r>
          </a:p>
          <a:p>
            <a:pPr algn="just">
              <a:buFontTx/>
              <a:buNone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Grados de invalidez </a:t>
            </a:r>
          </a:p>
          <a:p>
            <a:pPr algn="just">
              <a:buFontTx/>
              <a:buNone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nulidad de pleno derecho (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art. 47</a:t>
            </a:r>
            <a:r>
              <a:rPr lang="es-ES" sz="2000" dirty="0"/>
              <a:t>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anulabilidad (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art. 48</a:t>
            </a:r>
            <a:r>
              <a:rPr lang="es-ES" sz="2000" dirty="0"/>
              <a:t>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s-ES" sz="2000" dirty="0"/>
              <a:t>irregularidades no invalidantes (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art. 48 2 y 3</a:t>
            </a:r>
            <a:r>
              <a:rPr lang="es-ES" sz="2000" dirty="0"/>
              <a:t>)</a:t>
            </a:r>
          </a:p>
          <a:p>
            <a:pPr lvl="4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D66F91-4302-44D3-ABC4-A4B61936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8499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Nulidad de pleno derecho  (Art. 47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_tradnl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 </a:t>
            </a:r>
          </a:p>
          <a:p>
            <a:pPr algn="just">
              <a:buFontTx/>
              <a:buNone/>
            </a:pPr>
            <a:r>
              <a:rPr lang="es-ES" sz="2000" dirty="0"/>
              <a:t>Características: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Vicios de legalidad más graves y  solo en casos tasados por Ley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Carecen desde el inicio de eficacia, por lo que no pueden producir efectos jurídicos.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La sentencia o resolución que declare la nulidad  tiene carácter declarativo de no existencia de acto.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La nulidad tiene efectos desde el día que se produjo el acto (efectos ex </a:t>
            </a:r>
            <a:r>
              <a:rPr lang="es-ES" sz="2000" dirty="0" err="1"/>
              <a:t>tunc</a:t>
            </a:r>
            <a:r>
              <a:rPr lang="es-ES" sz="2000" dirty="0"/>
              <a:t>). 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Los actos nulos no pueden ser convalidados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Cualquiera, y en cualquier momento puede invocar la nulidad, ya que al afectar al ordenamiento jurídico se entiende que afecta a todos.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La acción de nulidad no prescribe (revisión de oficio y  limites del articulo 110).</a:t>
            </a:r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F7AB9E-140A-4ED1-B75B-8C75946A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3767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Nulidad de pleno derecho  (Art. 47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que lesionen los derechos y libertades susceptibles de amparo constitucional.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El acto debe lesionar un derecho o libertad susceptible de amparo constitucional (art. 53 CE)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El derecho a la igualdad del art. 14 CE.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Los derechos y libertades recogidos en la Sección 1.ª del Capítulo II del Título I de la Constitución, es decir, los recogidos en los arts. 15 a 29, ambos inclusive.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El derecho a la objeción de conciencia, recogido en el art. 30 CE.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Basta, una vulneración del contenido de cualquiera de estos derechos para que se produzca la nulidad</a:t>
            </a:r>
          </a:p>
          <a:p>
            <a:pPr marL="457200" lvl="1" indent="0" algn="just">
              <a:buClr>
                <a:srgbClr val="00B050"/>
              </a:buClr>
              <a:buNone/>
            </a:pPr>
            <a:endParaRPr lang="es-ES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dictados por órgano manifiestamente incompetente por razón de la materia o del territorio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Los dictados por órgano manifiestamente incompetente por razón de la materia o del territorio,  no cabe la funcional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Debe ser además manifiesta (notorio, claro, evidente, irremediable o palmario)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16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C0F73A-8D57-4DE5-A4AA-B0161288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1733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Nulidad de pleno derecho  (Art. 47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0B05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que tengan un contenido imposible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imposibilidad ha de ser física o material, nunca jurídica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b="1" dirty="0">
              <a:solidFill>
                <a:srgbClr val="00B05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que sean constitutivos de infracción penal o se dicten como consecuencia de ésta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 actos que, en sí mismos, constituyan una infracción penal (esto es, un delito o una falta tipificados penalmente).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actos que, sin ser en sí mismos delictivos, se dicten como consecuencia de un delito o de una falta.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infracción penal debe haber sido declarada por sentencia judicial firme 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es-ES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C0F73A-8D57-4DE5-A4AA-B0161288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715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Nulidad de pleno derecho  (Art. 47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dictados prescindiendo total y absolutamente del procedimiento legalmente establecido o de las normas que contienen las reglas esenciales para la formación de la voluntad de los órganos colegiados</a:t>
            </a:r>
          </a:p>
          <a:p>
            <a:pPr marL="457200" lvl="1" indent="0" algn="just">
              <a:buClr>
                <a:srgbClr val="C00000"/>
              </a:buClr>
              <a:buNone/>
            </a:pPr>
            <a:r>
              <a:rPr lang="es-ES" sz="1600" b="1" dirty="0">
                <a:solidFill>
                  <a:schemeClr val="bg2">
                    <a:lumMod val="10000"/>
                  </a:schemeClr>
                </a:solidFill>
              </a:rPr>
              <a:t>Cabe hablar de dos supuesto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1800" b="1" dirty="0" err="1">
                <a:solidFill>
                  <a:schemeClr val="bg2">
                    <a:lumMod val="10000"/>
                  </a:schemeClr>
                </a:solidFill>
              </a:rPr>
              <a:t>Identificacion</a:t>
            </a:r>
            <a:r>
              <a:rPr lang="es-ES" sz="1800" b="1" dirty="0">
                <a:solidFill>
                  <a:schemeClr val="bg2">
                    <a:lumMod val="10000"/>
                  </a:schemeClr>
                </a:solidFill>
              </a:rPr>
              <a:t> de ausencia total con falta de tramite esencial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Ausencia total de trámites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Seguir un procedimiento, pero diferente al legalmente establecido 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 omisión del trámite de audiencia previa a los interesados en los procedimientos sancionadores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 ausencia de informes preceptivos y vinculantes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bg2">
                    <a:lumMod val="10000"/>
                  </a:schemeClr>
                </a:solidFill>
              </a:rPr>
              <a:t>En caso de órganos colegiados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Las relativas a la convocatoria de la sesión del órgano colegiado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Las relativas a la composición del órgano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Las relativas al quórum de asistencia y de votación.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</a:rPr>
              <a:t>Las relativas a la puesta a disposición de los miembros del órgano colegiado de la información relativa al acuerdo a adoptar</a:t>
            </a:r>
          </a:p>
          <a:p>
            <a:pPr lvl="2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1600" b="1" dirty="0">
              <a:solidFill>
                <a:schemeClr val="bg2">
                  <a:lumMod val="10000"/>
                </a:schemeClr>
              </a:solidFill>
            </a:endParaRP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1600" b="1" dirty="0">
              <a:solidFill>
                <a:srgbClr val="00B050"/>
              </a:solidFill>
            </a:endParaRP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16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C0F73A-8D57-4DE5-A4AA-B0161288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6951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Nulidad de pleno derecho  (Art. 47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Los actos expresos o presuntos contrarios al ordenamiento jurídico por los que se adquieren facultades o derechos cuando se carezca de los requisitos esenciales para su adquisición</a:t>
            </a:r>
            <a:r>
              <a:rPr lang="es-ES" sz="2000" dirty="0"/>
              <a:t>.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el requisito del que se carece debe ser  determinante del nacimiento del derecho o facultad de que se trate, y si esa carencia es subsanable a posteriori, para determinar o no la </a:t>
            </a:r>
            <a:r>
              <a:rPr lang="es-ES" sz="1600" dirty="0" err="1"/>
              <a:t>nuidad</a:t>
            </a:r>
            <a:endParaRPr lang="es-ES" sz="16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00B050"/>
                </a:solidFill>
              </a:rPr>
              <a:t>Cualquier otro por disponerlo así una norma  de rango legal.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Clausula general de renvió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Ejemplos art. 39 LCSP, art. 51 TRRL, 173.5 TRLHL….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algn="just">
              <a:buClr>
                <a:srgbClr val="00B050"/>
              </a:buClr>
              <a:buNone/>
            </a:pPr>
            <a:endParaRPr lang="es-E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Clr>
                <a:srgbClr val="00B050"/>
              </a:buClr>
              <a:buNone/>
            </a:pPr>
            <a:r>
              <a:rPr lang="es-ES" sz="2000" dirty="0"/>
              <a:t>Art. 47.2 Las DA que vulneren la CE, las Leyes, otras DA  de rango superior, las que establezcan la retroactividad de disposiciones  sancionadoras  no favorables o restrictivas de derechos individuales</a:t>
            </a:r>
          </a:p>
          <a:p>
            <a:pPr marL="0" indent="0" algn="just">
              <a:buClr>
                <a:srgbClr val="00B05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En esta caso la regla general  es la nulidad, a diferencia del acto administrativo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s-E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C0F73A-8D57-4DE5-A4AA-B0161288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3115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  <a:latin typeface="+mn-lt"/>
              </a:rPr>
              <a:t>Capítulo II, Titulo III)</a:t>
            </a:r>
            <a:r>
              <a:rPr lang="es-ES" sz="2800" dirty="0">
                <a:latin typeface="+mn-lt"/>
              </a:rPr>
              <a:t> anulabilidad del acto administrativo (Art. 48 LPACAP)</a:t>
            </a:r>
            <a:br>
              <a:rPr lang="es-ES" sz="2800" dirty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endParaRPr lang="es-ES" sz="2000" dirty="0"/>
          </a:p>
          <a:p>
            <a:pPr algn="just">
              <a:buFontTx/>
              <a:buNone/>
            </a:pPr>
            <a:r>
              <a:rPr lang="es-ES" sz="2000" dirty="0"/>
              <a:t>características: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Son infracciones menos graves que las que originan la nulidad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 La LPACAP  no limita los casos de anulabilidad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Producen efectos mientras no sean anulados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La sentencia o resolución que declare la anulabilidad  tiene carácter constitutivo, se modifica la realidad jurídica, lo que existía y tenía efectos ya no los tiene.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La anulación produce efectos desde que es declarada.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Puede ser convalidada por diversos sistemas (</a:t>
            </a:r>
            <a:r>
              <a:rPr lang="es-ES" sz="2000" dirty="0">
                <a:solidFill>
                  <a:srgbClr val="FF0000"/>
                </a:solidFill>
              </a:rPr>
              <a:t>art. 52</a:t>
            </a:r>
            <a:r>
              <a:rPr lang="es-ES" sz="2000" dirty="0"/>
              <a:t>), entre ellos, el transcurso del tiempo (</a:t>
            </a:r>
            <a:r>
              <a:rPr lang="es-ES" sz="2000" dirty="0">
                <a:solidFill>
                  <a:srgbClr val="FF0000"/>
                </a:solidFill>
              </a:rPr>
              <a:t>art. 110</a:t>
            </a:r>
            <a:r>
              <a:rPr lang="es-ES" sz="2000" dirty="0"/>
              <a:t>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La anulación solo puede ser invocada por la persona interesada.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Produce efectos solo entre la Administración y los interesados.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3F2914-6480-49CF-AA6E-B7510B72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35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536" y="558072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es-ES" sz="2200" dirty="0"/>
          </a:p>
          <a:p>
            <a:pPr marL="0" indent="0" algn="just">
              <a:buNone/>
            </a:pPr>
            <a:r>
              <a:rPr lang="es-E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r>
              <a:rPr lang="es-ES" sz="2400" dirty="0">
                <a:solidFill>
                  <a:srgbClr val="00B050"/>
                </a:solidFill>
              </a:rPr>
              <a:t>  </a:t>
            </a:r>
            <a:r>
              <a:rPr lang="es-E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explícito</a:t>
            </a:r>
            <a:r>
              <a:rPr lang="es-ES" sz="2400" dirty="0">
                <a:solidFill>
                  <a:srgbClr val="00B050"/>
                </a:solidFill>
              </a:rPr>
              <a:t> </a:t>
            </a:r>
            <a:r>
              <a:rPr lang="es-ES" sz="2400" dirty="0">
                <a:solidFill>
                  <a:schemeClr val="tx2"/>
                </a:solidFill>
              </a:rPr>
              <a:t>(art. 1):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Regular los requisitos de validez y eficacia de los actos administrativos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Regular el PAC de las AA.PP, incluyendo el sancionador y el de reclamación de responsabilidad de las Administraciones Públicas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Regular  los principios a los que se han de ajustar el ejercicio de la iniciativa legislativa y la potestad reglamentaria</a:t>
            </a:r>
          </a:p>
          <a:p>
            <a:pPr algn="just"/>
            <a:r>
              <a:rPr lang="es-E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subyacente </a:t>
            </a:r>
            <a:r>
              <a:rPr lang="es-ES" sz="2400" dirty="0">
                <a:solidFill>
                  <a:schemeClr val="tx2"/>
                </a:solidFill>
              </a:rPr>
              <a:t>imponer la administración electrónica en el procedimiento administrativo, constituyendo  la actuación electrónica  tanto interna como externamente el modo de actuación normal. (CGPJ)</a:t>
            </a:r>
          </a:p>
          <a:p>
            <a:pPr algn="just"/>
            <a:r>
              <a:rPr lang="es-ES" sz="2400" dirty="0">
                <a:solidFill>
                  <a:schemeClr val="tx2"/>
                </a:solidFill>
              </a:rPr>
              <a:t>Ley  continuista en la regulación del procedimiento, con novedades, que vienen de la LACSP, RPPS, RPRPA, Decisiones Jurisprudenciales y Mejoras técnicas.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28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  <a:latin typeface="+mn-lt"/>
              </a:rPr>
              <a:t>Capítulo II, Titulo III)</a:t>
            </a:r>
            <a:r>
              <a:rPr lang="es-ES" sz="2800" dirty="0">
                <a:latin typeface="+mn-lt"/>
              </a:rPr>
              <a:t> anulabilidad del acto administrativo (Art. 48 LPACAP)</a:t>
            </a:r>
            <a:br>
              <a:rPr lang="es-ES" sz="2800" dirty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/>
              <a:t>Son infracciones menos graves que las que originan la nulidad</a:t>
            </a:r>
          </a:p>
          <a:p>
            <a:pPr algn="just">
              <a:buFontTx/>
              <a:buNone/>
            </a:pPr>
            <a:r>
              <a:rPr lang="es-ES" sz="2000" dirty="0"/>
              <a:t>    La LPACAP  no limita los casos de anulabilidad</a:t>
            </a:r>
          </a:p>
          <a:p>
            <a:pPr algn="just">
              <a:buFontTx/>
              <a:buNone/>
            </a:pPr>
            <a:r>
              <a:rPr lang="es-ES" sz="2000" dirty="0"/>
              <a:t>Regla General:  acto que incurra en cualquier infracción del OJ y desviación de poder</a:t>
            </a:r>
            <a:r>
              <a:rPr lang="es-ES" sz="2000" b="1" i="1" dirty="0"/>
              <a:t>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70 LJC-A y 106.1 CE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r>
              <a:rPr lang="es-ES" sz="2000" dirty="0"/>
              <a:t>Excepciones:</a:t>
            </a:r>
          </a:p>
          <a:p>
            <a:pPr algn="just">
              <a:buFontTx/>
              <a:buNone/>
            </a:pPr>
            <a:r>
              <a:rPr lang="es-ES" sz="2000" dirty="0"/>
              <a:t>		</a:t>
            </a:r>
            <a:r>
              <a:rPr lang="es-ES" sz="2000" b="1" dirty="0">
                <a:solidFill>
                  <a:srgbClr val="C00000"/>
                </a:solidFill>
              </a:rPr>
              <a:t>-</a:t>
            </a:r>
            <a:r>
              <a:rPr lang="es-ES" sz="2000" dirty="0"/>
              <a:t> defecto de forma (</a:t>
            </a:r>
            <a:r>
              <a:rPr lang="es-ES" sz="2000" dirty="0">
                <a:solidFill>
                  <a:srgbClr val="800000"/>
                </a:solidFill>
              </a:rPr>
              <a:t>art. 48.2</a:t>
            </a:r>
            <a:r>
              <a:rPr lang="es-ES" sz="2000" dirty="0"/>
              <a:t>), solo si carece de requisitos imprescindibles para alcanzar el fin o genera indefensión.</a:t>
            </a:r>
          </a:p>
          <a:p>
            <a:pPr algn="just">
              <a:buFontTx/>
              <a:buNone/>
            </a:pPr>
            <a:r>
              <a:rPr lang="es-ES" sz="2000" dirty="0"/>
              <a:t>		</a:t>
            </a:r>
            <a:r>
              <a:rPr lang="es-ES" sz="2000" b="1" dirty="0">
                <a:solidFill>
                  <a:srgbClr val="C00000"/>
                </a:solidFill>
              </a:rPr>
              <a:t>- </a:t>
            </a:r>
            <a:r>
              <a:rPr lang="es-ES" sz="2000" dirty="0"/>
              <a:t>actuaciones  fuera del tiempo establecido, sólo cuando así lo imponga la naturaleza del termino o plazo. (</a:t>
            </a:r>
            <a:r>
              <a:rPr lang="es-ES" sz="2000" dirty="0">
                <a:solidFill>
                  <a:srgbClr val="800000"/>
                </a:solidFill>
              </a:rPr>
              <a:t>art. 48.3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2275E3-B893-4279-8837-2DB6A041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2178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  <a:latin typeface="+mn-lt"/>
              </a:rPr>
              <a:t>Capítulo II, Titulo III)</a:t>
            </a:r>
            <a:r>
              <a:rPr lang="es-ES" sz="2800" dirty="0">
                <a:latin typeface="+mn-lt"/>
              </a:rPr>
              <a:t> irregularidades no invalidantes(Arts. 49 a 52 LPACAP)</a:t>
            </a:r>
            <a:br>
              <a:rPr lang="es-ES" sz="2800" dirty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endParaRPr lang="es-E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None/>
            </a:pPr>
            <a:r>
              <a:rPr lang="es-ES" sz="2000" b="1" dirty="0"/>
              <a:t>Limites a la extensión de la nulidad o anulabilidad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49</a:t>
            </a:r>
            <a:r>
              <a:rPr lang="es-ES" sz="2000" dirty="0"/>
              <a:t>):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800" dirty="0">
                <a:solidFill>
                  <a:schemeClr val="tx2"/>
                </a:solidFill>
              </a:rPr>
              <a:t>La nulidad de un acto no implicará la de los sucesivos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800" dirty="0">
                <a:solidFill>
                  <a:schemeClr val="tx2"/>
                </a:solidFill>
              </a:rPr>
              <a:t>La nulidad de  parte del acto administrativo no implicará la de las partes del mismo independien</a:t>
            </a:r>
            <a:r>
              <a:rPr lang="es-ES" sz="1600" dirty="0">
                <a:solidFill>
                  <a:schemeClr val="tx2"/>
                </a:solidFill>
              </a:rPr>
              <a:t>tes de </a:t>
            </a:r>
            <a:r>
              <a:rPr lang="es-ES" sz="1800" dirty="0">
                <a:solidFill>
                  <a:schemeClr val="tx2"/>
                </a:solidFill>
              </a:rPr>
              <a:t>aquélla (el acto debe ser divisible y estar determinada con claridad que parte es la ajustada a  la legalidad) salvo que sean esencial para que el acto se hubiese dictado</a:t>
            </a:r>
          </a:p>
          <a:p>
            <a:pPr algn="just">
              <a:buFontTx/>
              <a:buNone/>
            </a:pPr>
            <a:endParaRPr lang="es-ES" sz="2000" b="1" dirty="0"/>
          </a:p>
          <a:p>
            <a:pPr algn="just">
              <a:buFontTx/>
              <a:buNone/>
            </a:pPr>
            <a:r>
              <a:rPr lang="es-ES" sz="2000" b="1" dirty="0"/>
              <a:t>Conversión de actos nulos y anulables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C00000"/>
                </a:solidFill>
              </a:rPr>
              <a:t>Art. 50 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Actos nulos o anulables que contengan elementos de otro producirán efectos de este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Debe existir declaración expresa de la conversión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/>
                </a:solidFill>
              </a:rPr>
              <a:t>Puede ser por acto administrativo o judicial.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863F8E-C494-42CC-AF7B-3C852A49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0038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ES" sz="2800" dirty="0">
                <a:latin typeface="+mn-lt"/>
              </a:rPr>
              <a:t>Invalidez del acto administrativo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Capítulo II, Titulo III)</a:t>
            </a:r>
            <a:r>
              <a:rPr lang="es-ES" sz="2800" dirty="0"/>
              <a:t> anulabilidad del acto administrativo (Art. 48 LPACAP)</a:t>
            </a:r>
            <a:br>
              <a:rPr lang="es-ES" sz="2800" dirty="0"/>
            </a:b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000" b="1" dirty="0"/>
              <a:t>Conservación de trámites 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51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	</a:t>
            </a:r>
            <a:r>
              <a:rPr lang="es-ES" sz="1600" b="1" dirty="0">
                <a:solidFill>
                  <a:schemeClr val="tx2"/>
                </a:solidFill>
              </a:rPr>
              <a:t> </a:t>
            </a:r>
            <a:r>
              <a:rPr lang="es-ES" sz="2000" dirty="0">
                <a:solidFill>
                  <a:schemeClr val="tx2"/>
                </a:solidFill>
              </a:rPr>
              <a:t>al declarar la nulidad o anulabilidad se mantendrán los actos que  permanecerían igual  sin infracción   (supuesto  expreso </a:t>
            </a:r>
            <a:r>
              <a:rPr lang="es-ES" sz="2000" dirty="0">
                <a:solidFill>
                  <a:srgbClr val="FF0000"/>
                </a:solidFill>
              </a:rPr>
              <a:t>art. 95.3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 	declaración administrativa o  judicial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rgbClr val="003399"/>
              </a:solidFill>
            </a:endParaRPr>
          </a:p>
          <a:p>
            <a:pPr algn="just">
              <a:buFontTx/>
              <a:buNone/>
            </a:pPr>
            <a:r>
              <a:rPr lang="es-ES" sz="2000" b="1" dirty="0"/>
              <a:t>Convalidación de actos anulables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52</a:t>
            </a:r>
            <a:r>
              <a:rPr lang="es-ES" sz="2000" dirty="0"/>
              <a:t>)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600" dirty="0"/>
              <a:t>	</a:t>
            </a:r>
            <a:r>
              <a:rPr lang="es-ES" sz="1800" dirty="0"/>
              <a:t>solo actos anulables  no  los nulos (vicios no subsanables)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800" b="1" dirty="0"/>
              <a:t>	</a:t>
            </a:r>
            <a:r>
              <a:rPr lang="es-ES" sz="1800" dirty="0"/>
              <a:t>produce efectos desde su fecha </a:t>
            </a:r>
            <a:r>
              <a:rPr lang="es-ES" sz="1800" b="1" dirty="0"/>
              <a:t>(</a:t>
            </a:r>
            <a:r>
              <a:rPr lang="es-ES" sz="1800" b="1" dirty="0">
                <a:solidFill>
                  <a:srgbClr val="800000"/>
                </a:solidFill>
              </a:rPr>
              <a:t>art. 39.3 </a:t>
            </a:r>
            <a:r>
              <a:rPr lang="es-ES" sz="1800" dirty="0"/>
              <a:t>retroactividad)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800" b="1" dirty="0"/>
              <a:t>	</a:t>
            </a:r>
            <a:r>
              <a:rPr lang="es-ES" sz="1800" dirty="0"/>
              <a:t>vicio de incompetencia, se subsana por el órgano superior jerárquico del que dictó el acto viciado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800" dirty="0"/>
              <a:t>	vicio del acto consiste en la falta de autorización  se convalida mediante otorgamiento de ésta por      el órgano competente</a:t>
            </a:r>
          </a:p>
          <a:p>
            <a:pPr algn="just">
              <a:buFontTx/>
              <a:buNone/>
            </a:pPr>
            <a:r>
              <a:rPr lang="es-ES" sz="2000" dirty="0"/>
              <a:t>	</a:t>
            </a:r>
            <a:r>
              <a:rPr lang="es-ES" sz="2000" dirty="0">
                <a:solidFill>
                  <a:srgbClr val="800000"/>
                </a:solidFill>
              </a:rPr>
              <a:t>Art. 96,.6 g) </a:t>
            </a:r>
            <a:r>
              <a:rPr lang="es-ES" sz="2000" dirty="0"/>
              <a:t>supuesto específico de convalidación</a:t>
            </a:r>
          </a:p>
          <a:p>
            <a:pPr algn="just">
              <a:buFontTx/>
              <a:buNone/>
            </a:pPr>
            <a:r>
              <a:rPr lang="es-ES" sz="2000" dirty="0"/>
              <a:t>	Distinción con revocación de actos (</a:t>
            </a:r>
            <a:r>
              <a:rPr lang="es-ES" sz="2000" dirty="0">
                <a:solidFill>
                  <a:srgbClr val="800000"/>
                </a:solidFill>
              </a:rPr>
              <a:t>art. 109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r>
              <a:rPr lang="es-ES" sz="2000" dirty="0"/>
              <a:t>	Reacción contra actos viciados: Revisión de actos; Recursos Administrativos  y Jurisdiccionales.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67625" y="543734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7F37C0-8403-442A-B4ED-4FB3EBD9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5104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principios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Mantiene  los mismos principios y estructura  LRJ-PAC 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Art. 149.1.18 CE</a:t>
            </a:r>
          </a:p>
          <a:p>
            <a:pPr algn="just">
              <a:buFontTx/>
              <a:buNone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    Art. 105. c)</a:t>
            </a:r>
          </a:p>
          <a:p>
            <a:pPr algn="just">
              <a:buNone/>
            </a:pPr>
            <a:r>
              <a:rPr lang="es-ES" sz="2000" dirty="0">
                <a:solidFill>
                  <a:srgbClr val="FF0000"/>
                </a:solidFill>
              </a:rPr>
              <a:t>Novedades</a:t>
            </a:r>
            <a:r>
              <a:rPr lang="es-ES" sz="2000" dirty="0"/>
              <a:t>:</a:t>
            </a:r>
          </a:p>
          <a:p>
            <a:pPr marL="457200" indent="-457200" algn="just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Integración en el procedimiento administrativo común de los anteriores procedimientos administrativos especiales en materia sancionadora y responsabilidad patrimonial.</a:t>
            </a:r>
          </a:p>
          <a:p>
            <a:pPr marL="457200" indent="-457200" algn="just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Introducción de un artículo dedicado a enumerar los derechos de los interesados en el procedimiento. (</a:t>
            </a:r>
            <a:r>
              <a:rPr lang="es-ES" sz="2000" dirty="0">
                <a:solidFill>
                  <a:srgbClr val="800000"/>
                </a:solidFill>
              </a:rPr>
              <a:t>art. 53</a:t>
            </a:r>
            <a:r>
              <a:rPr lang="es-ES" sz="2000" dirty="0"/>
              <a:t>)</a:t>
            </a:r>
          </a:p>
          <a:p>
            <a:pPr marL="457200" indent="-457200" algn="just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Regulación de la tramitación simplificada. (</a:t>
            </a:r>
            <a:r>
              <a:rPr lang="es-ES" sz="2000" dirty="0">
                <a:solidFill>
                  <a:srgbClr val="800000"/>
                </a:solidFill>
              </a:rPr>
              <a:t>art. 96</a:t>
            </a:r>
            <a:r>
              <a:rPr lang="es-ES" sz="2000" dirty="0"/>
              <a:t>)</a:t>
            </a:r>
          </a:p>
          <a:p>
            <a:pPr algn="just">
              <a:buNone/>
            </a:pPr>
            <a:endParaRPr lang="es-ES" sz="2000" dirty="0"/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54744" y="5441950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70208C-A008-4DA6-B40A-F4E9BC55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472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principios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457200" lvl="1" indent="0" algn="just">
              <a:buClr>
                <a:srgbClr val="800000"/>
              </a:buClr>
              <a:buNone/>
            </a:pPr>
            <a:r>
              <a:rPr lang="es-ES" sz="2000" dirty="0"/>
              <a:t>Notas 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Regulación conjunta de procedimiento común, sancionador responsabilidad (especialidades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Expediente en formato electrónico (</a:t>
            </a:r>
            <a:r>
              <a:rPr lang="es-ES" sz="2000" dirty="0">
                <a:solidFill>
                  <a:srgbClr val="800000"/>
                </a:solidFill>
              </a:rPr>
              <a:t>art. 70</a:t>
            </a:r>
            <a:r>
              <a:rPr lang="es-ES" sz="2000" dirty="0"/>
              <a:t>) (art. 164 ROF)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Uso generalizado y obligatorio de medios electrónicos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Regulación más detallada de la forma de iniciar los procedimientos (</a:t>
            </a:r>
            <a:r>
              <a:rPr lang="es-ES" sz="2000" dirty="0">
                <a:solidFill>
                  <a:srgbClr val="800000"/>
                </a:solidFill>
              </a:rPr>
              <a:t>arts.59 a 62</a:t>
            </a:r>
            <a:r>
              <a:rPr lang="es-ES" sz="2000" dirty="0"/>
              <a:t>).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Identificación de medio electrónico en las solicitudes (</a:t>
            </a:r>
            <a:r>
              <a:rPr lang="es-ES" sz="2000" dirty="0">
                <a:solidFill>
                  <a:srgbClr val="800000"/>
                </a:solidFill>
              </a:rPr>
              <a:t>art. 66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Obligación de presentar solicitudes electrónicas (</a:t>
            </a:r>
            <a:r>
              <a:rPr lang="es-ES" sz="2000" dirty="0">
                <a:solidFill>
                  <a:srgbClr val="800000"/>
                </a:solidFill>
              </a:rPr>
              <a:t>art. 68</a:t>
            </a:r>
            <a:r>
              <a:rPr lang="es-ES" sz="2000" dirty="0"/>
              <a:t>) (art. 14)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Modificación o mejora voluntarias de las solicitudes (</a:t>
            </a:r>
            <a:r>
              <a:rPr lang="es-ES" sz="2000" dirty="0">
                <a:solidFill>
                  <a:srgbClr val="800000"/>
                </a:solidFill>
              </a:rPr>
              <a:t>art. 68 </a:t>
            </a:r>
            <a:r>
              <a:rPr lang="es-ES" sz="2000" dirty="0"/>
              <a:t>(art. 14 1 y 2 RD 203/21)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Expresión de las concretas medidas provisionales (</a:t>
            </a:r>
            <a:r>
              <a:rPr lang="es-ES" sz="2000" dirty="0">
                <a:solidFill>
                  <a:srgbClr val="800000"/>
                </a:solidFill>
              </a:rPr>
              <a:t>art. 56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Impulso electrónico de expedientes (</a:t>
            </a:r>
            <a:r>
              <a:rPr lang="es-ES" sz="2000" dirty="0">
                <a:solidFill>
                  <a:srgbClr val="800000"/>
                </a:solidFill>
              </a:rPr>
              <a:t>art. 71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Actos de instrucción a través de medios electrónicos (</a:t>
            </a:r>
            <a:r>
              <a:rPr lang="es-ES" sz="2000" dirty="0">
                <a:solidFill>
                  <a:srgbClr val="800000"/>
                </a:solidFill>
              </a:rPr>
              <a:t>art. 75 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Informes electrónicos (</a:t>
            </a:r>
            <a:r>
              <a:rPr lang="es-ES" sz="2000" dirty="0">
                <a:solidFill>
                  <a:srgbClr val="800000"/>
                </a:solidFill>
              </a:rPr>
              <a:t>art. 80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regulan </a:t>
            </a:r>
            <a:r>
              <a:rPr lang="es-ES" sz="2000" i="1" u="sng" dirty="0"/>
              <a:t>ex </a:t>
            </a:r>
            <a:r>
              <a:rPr lang="es-ES" sz="2000" i="1" u="sng" dirty="0" err="1"/>
              <a:t>novo</a:t>
            </a:r>
            <a:r>
              <a:rPr lang="es-ES" sz="2000" i="1" u="sng" dirty="0"/>
              <a:t> </a:t>
            </a:r>
            <a:r>
              <a:rPr lang="es-ES" sz="2000" dirty="0"/>
              <a:t>actuaciones complementarias indispensables para resolver (</a:t>
            </a:r>
            <a:r>
              <a:rPr lang="es-ES" sz="2000" dirty="0">
                <a:solidFill>
                  <a:srgbClr val="800000"/>
                </a:solidFill>
              </a:rPr>
              <a:t>art. 87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 introduce la tramitación simplificada del procedimiento (</a:t>
            </a:r>
            <a:r>
              <a:rPr lang="es-ES" sz="2000" dirty="0">
                <a:solidFill>
                  <a:srgbClr val="800000"/>
                </a:solidFill>
              </a:rPr>
              <a:t>art. 96</a:t>
            </a:r>
            <a:r>
              <a:rPr lang="es-ES" sz="2000" dirty="0"/>
              <a:t>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 regula el desistimiento de la Administración (</a:t>
            </a:r>
            <a:r>
              <a:rPr lang="es-ES" sz="2000" dirty="0">
                <a:solidFill>
                  <a:srgbClr val="800000"/>
                </a:solidFill>
              </a:rPr>
              <a:t>art. 93</a:t>
            </a:r>
            <a:r>
              <a:rPr lang="es-ES" sz="2000" dirty="0"/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1260945" y="4880477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70208C-A008-4DA6-B40A-F4E9BC55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7906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principios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r>
              <a:rPr lang="es-ES" sz="2000" dirty="0">
                <a:solidFill>
                  <a:srgbClr val="800000"/>
                </a:solidFill>
              </a:rPr>
              <a:t>Naturaleza</a:t>
            </a:r>
          </a:p>
          <a:p>
            <a:pPr marL="457200" lvl="1" indent="0" algn="just">
              <a:buNone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v"/>
            </a:pPr>
            <a:r>
              <a:rPr lang="es-ES" sz="2000" dirty="0"/>
              <a:t>El procedimiento tiene carácter formal: no garantiza la legalidad del acto administrativo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v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v"/>
            </a:pPr>
            <a:r>
              <a:rPr lang="es-ES" sz="2000" dirty="0"/>
              <a:t>Es la forma normal de la actuación de la Administración: la Administración debe someter su actuación a las normas del procedimiento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v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v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Es un presupuesto de impugnación procesal: es la base para la interposición de un     		recurso administrativo.</a:t>
            </a:r>
          </a:p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marL="457200" lvl="1" indent="0" algn="just"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60757" y="5441950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70208C-A008-4DA6-B40A-F4E9BC55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3082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principios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rgbClr val="FF0000"/>
                </a:solidFill>
              </a:rPr>
              <a:t>	</a:t>
            </a:r>
            <a:r>
              <a:rPr lang="es-ES_tradnl" sz="2000" dirty="0"/>
              <a:t>Exposición de Motivos LPAC </a:t>
            </a:r>
          </a:p>
          <a:p>
            <a:pPr algn="just">
              <a:buFontTx/>
              <a:buNone/>
            </a:pPr>
            <a:r>
              <a:rPr lang="es-ES_tradnl" sz="2000" dirty="0">
                <a:solidFill>
                  <a:schemeClr val="tx2"/>
                </a:solidFill>
              </a:rPr>
              <a:t>  </a:t>
            </a:r>
            <a:r>
              <a:rPr lang="es-ES" sz="2000" dirty="0">
                <a:solidFill>
                  <a:schemeClr val="tx2"/>
                </a:solidFill>
              </a:rPr>
              <a:t>C</a:t>
            </a:r>
            <a:r>
              <a:rPr lang="es-ES" sz="2000" dirty="0"/>
              <a:t>onjunto ordenado de trámites y actuaciones formalmente realizadas, según el cauce legalmente previsto, para dictar un acto administrativo o expresar la voluntad de la Administración</a:t>
            </a:r>
            <a:endParaRPr lang="es-ES_tradnl" sz="2000" dirty="0"/>
          </a:p>
          <a:p>
            <a:pPr marL="457200" lvl="1" indent="0" algn="just">
              <a:buNone/>
            </a:pPr>
            <a:endParaRPr lang="es-ES" sz="1600" dirty="0"/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legalidad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s-ES" sz="2000" dirty="0" err="1">
                <a:solidFill>
                  <a:schemeClr val="accent2">
                    <a:lumMod val="50000"/>
                  </a:schemeClr>
                </a:solidFill>
              </a:rPr>
              <a:t>arts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 105  c) CE)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contradicción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s-ES" sz="2000" dirty="0" err="1">
                <a:solidFill>
                  <a:schemeClr val="accent2">
                    <a:lumMod val="50000"/>
                  </a:schemeClr>
                </a:solidFill>
              </a:rPr>
              <a:t>arts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 32, 76, 82)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oficialidad e  impulso de oficio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(art. 71)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celeridad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(arts. 72 y 74)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legitimación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(arts. 4, 54)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verdad material 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(arts.  88, 89)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gratuidad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(art. 78)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publicidad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(art. 13 ,53, 83)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Principio de transparencia </a:t>
            </a:r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(art. 13 y 53) </a:t>
            </a:r>
          </a:p>
          <a:p>
            <a:pPr marL="457200" lvl="1" indent="0" algn="just">
              <a:buClr>
                <a:schemeClr val="accent2">
                  <a:lumMod val="50000"/>
                </a:schemeClr>
              </a:buClr>
              <a:buNone/>
            </a:pPr>
            <a:endParaRPr lang="es-E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 algn="just">
              <a:buClr>
                <a:schemeClr val="accent2">
                  <a:lumMod val="50000"/>
                </a:schemeClr>
              </a:buClr>
              <a:buNone/>
            </a:pPr>
            <a:endParaRPr lang="es-E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914400" lvl="1" indent="-45720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endParaRPr lang="es-ES" sz="2000" dirty="0"/>
          </a:p>
          <a:p>
            <a:pPr marL="914400" lvl="1" indent="-45720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00513" y="5462509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31009D-903D-495A-B568-0D7563AD8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1599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Derechos de los  interesados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53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Además de los previstos en la ley (</a:t>
            </a:r>
            <a:r>
              <a:rPr lang="es-ES" sz="2000" dirty="0">
                <a:solidFill>
                  <a:srgbClr val="800000"/>
                </a:solidFill>
              </a:rPr>
              <a:t>art. 13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conocer estado de los procedimientos, sentido del silencio, el órgano competente, actos de trámite dictados. (</a:t>
            </a:r>
            <a:r>
              <a:rPr lang="es-ES" sz="2000" dirty="0">
                <a:solidFill>
                  <a:srgbClr val="800000"/>
                </a:solidFill>
              </a:rPr>
              <a:t>art. 21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Acceso al expediente y copia de documentos. (</a:t>
            </a:r>
            <a:r>
              <a:rPr lang="es-ES" sz="2000" dirty="0">
                <a:solidFill>
                  <a:srgbClr val="800000"/>
                </a:solidFill>
              </a:rPr>
              <a:t>art. 21.4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 (electrónica-PAGE-/presencial)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identificar a las autoridades y al personal  que tramiten procedimientos (</a:t>
            </a:r>
            <a:r>
              <a:rPr lang="es-ES" sz="2000" dirty="0">
                <a:solidFill>
                  <a:srgbClr val="800000"/>
                </a:solidFill>
              </a:rPr>
              <a:t>art. 75.2,  64 y art 23 y 24 LRJSP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no presentar documentos originales salvo norma y a obtener copia autentica </a:t>
            </a:r>
            <a:r>
              <a:rPr lang="es-ES" sz="2000" dirty="0">
                <a:solidFill>
                  <a:srgbClr val="800000"/>
                </a:solidFill>
              </a:rPr>
              <a:t>(art. 28.3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no aportar datos y presentar documentos no exigidos por la norma (</a:t>
            </a:r>
            <a:r>
              <a:rPr lang="es-ES" sz="2000" dirty="0">
                <a:solidFill>
                  <a:srgbClr val="800000"/>
                </a:solidFill>
              </a:rPr>
              <a:t>art. 28.3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formular alegaciones, utilizar los medios de defensa, y aportar documentos (</a:t>
            </a:r>
            <a:r>
              <a:rPr lang="es-ES" sz="2000" dirty="0">
                <a:solidFill>
                  <a:srgbClr val="800000"/>
                </a:solidFill>
              </a:rPr>
              <a:t>art. 76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obtener información y orientación acerca de los requisitos jurídicos o técnicos de proyectos, actuaciones o solicitudes.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actuar asistidos de asesor (</a:t>
            </a:r>
            <a:r>
              <a:rPr lang="es-ES" sz="2000" dirty="0">
                <a:solidFill>
                  <a:srgbClr val="800000"/>
                </a:solidFill>
              </a:rPr>
              <a:t>art. 5, 82,  78.2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00513" y="5462509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C0F2A2-DD38-4FE2-877D-EE70DB4A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0324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 cumplir las obligaciones de pago a través de los medios electrónicos (</a:t>
            </a:r>
            <a:r>
              <a:rPr lang="es-ES" sz="2000" dirty="0">
                <a:solidFill>
                  <a:srgbClr val="800000"/>
                </a:solidFill>
              </a:rPr>
              <a:t>arts. 98.2, 16.6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Procedimientos Sancionadores:  A  ser notificados  de hechos imputados,  infracción incurrida y sanción, identidad del instructor, presunción de no existencia de  responsabilidad…. (</a:t>
            </a:r>
            <a:r>
              <a:rPr lang="es-ES" sz="2000" dirty="0" err="1">
                <a:solidFill>
                  <a:srgbClr val="800000"/>
                </a:solidFill>
              </a:rPr>
              <a:t>ars</a:t>
            </a:r>
            <a:r>
              <a:rPr lang="es-ES" sz="2000" dirty="0">
                <a:solidFill>
                  <a:srgbClr val="800000"/>
                </a:solidFill>
              </a:rPr>
              <a:t>. 64, 89 y 90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rgbClr val="800000"/>
                </a:solidFill>
              </a:rPr>
              <a:t>Otros derechos de los interesados no recogidos en el art. 53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800000"/>
                </a:solidFill>
              </a:rPr>
              <a:t> </a:t>
            </a:r>
            <a:r>
              <a:rPr lang="es-ES" sz="2000" dirty="0"/>
              <a:t>A la identificación y firma electrónica por cualquiera de los medios recogidos en los </a:t>
            </a:r>
            <a:r>
              <a:rPr lang="es-ES" sz="2000" dirty="0">
                <a:solidFill>
                  <a:srgbClr val="800000"/>
                </a:solidFill>
              </a:rPr>
              <a:t>arts. 9, 10 y 11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A presentar sus solicitudes y documentación en cualquiera de los lugares enumerados en el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art.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16.4  (ventanilla única)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A no comparecer ante oficinas públicas, ya sea presencial o por medios electrónicos, salvo que así esté previsto en norma con rango de Ley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19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A obtener copias electrónicas auténticas de cualquier documento administrativo expedido por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las AA.P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P (</a:t>
            </a:r>
            <a:r>
              <a:rPr lang="es-ES" sz="2000" dirty="0">
                <a:solidFill>
                  <a:srgbClr val="800000"/>
                </a:solidFill>
              </a:rPr>
              <a:t>art. 27,4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ü"/>
            </a:pP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87261" y="5578473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C0F2A2-DD38-4FE2-877D-EE70DB4A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7885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" sz="2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None/>
            </a:pPr>
            <a:r>
              <a:rPr lang="es-E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Obligaciones de ciudadanos e interesados </a:t>
            </a:r>
          </a:p>
          <a:p>
            <a:pPr algn="just">
              <a:buFontTx/>
              <a:buNone/>
            </a:pPr>
            <a:endParaRPr lang="es-ES" sz="2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Genérica de  colaborar con AA.PP en los términos de la Ley (facilitando su actuación, salvo que implique comunicación de datos confidenciales, afecten al honor…. (</a:t>
            </a:r>
            <a:r>
              <a:rPr lang="es-ES" sz="2000" dirty="0">
                <a:solidFill>
                  <a:srgbClr val="800000"/>
                </a:solidFill>
              </a:rPr>
              <a:t>art. 18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Identificar a otros interesados en el procedimiento (</a:t>
            </a:r>
            <a:r>
              <a:rPr lang="es-ES" sz="2000" dirty="0">
                <a:solidFill>
                  <a:srgbClr val="800000"/>
                </a:solidFill>
              </a:rPr>
              <a:t>art. 18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Comparecer en oficinas públicas si lo prevé la Ley (</a:t>
            </a:r>
            <a:r>
              <a:rPr lang="es-ES" sz="2000" dirty="0">
                <a:solidFill>
                  <a:srgbClr val="800000"/>
                </a:solidFill>
              </a:rPr>
              <a:t>art. 19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Utilizar medios electrónicos  (</a:t>
            </a:r>
            <a:r>
              <a:rPr lang="es-ES" sz="2000" dirty="0">
                <a:solidFill>
                  <a:srgbClr val="800000"/>
                </a:solidFill>
              </a:rPr>
              <a:t>art. 14.2 y 3)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Cumplir los  tramites en los términos y plazos que les afecten (</a:t>
            </a:r>
            <a:r>
              <a:rPr lang="es-ES" sz="2000" dirty="0">
                <a:solidFill>
                  <a:srgbClr val="800000"/>
                </a:solidFill>
              </a:rPr>
              <a:t>arts. 29, 73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Ser veraces en los documentos que aporten en el curso del procedimiento (</a:t>
            </a:r>
            <a:r>
              <a:rPr lang="es-ES" sz="2000" dirty="0">
                <a:solidFill>
                  <a:srgbClr val="800000"/>
                </a:solidFill>
              </a:rPr>
              <a:t>art. 28.7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00513" y="5462509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C0F2A2-DD38-4FE2-877D-EE70DB4A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69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82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 obligaciones introducidas por LPACAP y LRJSP</a:t>
            </a:r>
          </a:p>
          <a:p>
            <a:pPr marL="0" indent="0">
              <a:buNone/>
            </a:pPr>
            <a:endParaRPr lang="es-ES" sz="2400" dirty="0">
              <a:solidFill>
                <a:srgbClr val="C00000"/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Disponer de las herramientas y recursos necesarios para garantizar la relación electrónica con los obligados por la ley y con las personas físicas que así lo elijan (</a:t>
            </a:r>
            <a:r>
              <a:rPr lang="es-ES" sz="2400" dirty="0">
                <a:solidFill>
                  <a:srgbClr val="C00000"/>
                </a:solidFill>
              </a:rPr>
              <a:t>art. 12, 13 a y b</a:t>
            </a:r>
            <a:r>
              <a:rPr lang="es-ES" sz="2400" dirty="0">
                <a:solidFill>
                  <a:schemeClr val="tx2"/>
                </a:solidFill>
              </a:rPr>
              <a:t>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Tramitar electrónicamente los expedientes (</a:t>
            </a:r>
            <a:r>
              <a:rPr lang="es-ES" sz="2400" dirty="0">
                <a:solidFill>
                  <a:srgbClr val="C00000"/>
                </a:solidFill>
              </a:rPr>
              <a:t>arts. 70, 71, 75,…)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Archivar electrónicamente los expedientes (</a:t>
            </a:r>
            <a:r>
              <a:rPr lang="es-ES" sz="2400" dirty="0">
                <a:solidFill>
                  <a:srgbClr val="C00000"/>
                </a:solidFill>
              </a:rPr>
              <a:t>art. 17</a:t>
            </a:r>
            <a:r>
              <a:rPr lang="es-ES" sz="2400" dirty="0">
                <a:solidFill>
                  <a:schemeClr val="tx2"/>
                </a:solidFill>
              </a:rPr>
              <a:t>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Garantizar el Derecho a la información y la transparencia (</a:t>
            </a:r>
            <a:r>
              <a:rPr lang="es-ES" sz="2400" dirty="0">
                <a:solidFill>
                  <a:srgbClr val="C00000"/>
                </a:solidFill>
              </a:rPr>
              <a:t>arts. 13 d y 53</a:t>
            </a:r>
            <a:r>
              <a:rPr lang="es-ES" sz="2400" dirty="0">
                <a:solidFill>
                  <a:schemeClr val="tx2"/>
                </a:solidFill>
              </a:rPr>
              <a:t>)(LTAIBG)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Garantizar un funcionamiento electrónico interno  (</a:t>
            </a:r>
            <a:r>
              <a:rPr lang="es-ES" sz="2400" dirty="0">
                <a:solidFill>
                  <a:srgbClr val="C00000"/>
                </a:solidFill>
              </a:rPr>
              <a:t>art. 3 LRJSP, 14 LPACAP</a:t>
            </a:r>
            <a:r>
              <a:rPr lang="es-ES" sz="2400" dirty="0">
                <a:solidFill>
                  <a:schemeClr val="tx2"/>
                </a:solidFill>
              </a:rPr>
              <a:t>)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tx2"/>
                </a:solidFill>
              </a:rPr>
              <a:t>Trabajar de forma coordinada e interoperable con otras Administraciones     (</a:t>
            </a:r>
            <a:r>
              <a:rPr lang="es-ES" sz="2400" dirty="0">
                <a:solidFill>
                  <a:srgbClr val="C00000"/>
                </a:solidFill>
              </a:rPr>
              <a:t>art. 3 LRJSP</a:t>
            </a:r>
            <a:r>
              <a:rPr lang="es-ES" sz="24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4464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_tradnl" sz="2000" dirty="0">
                <a:solidFill>
                  <a:schemeClr val="tx2">
                    <a:lumMod val="50000"/>
                  </a:schemeClr>
                </a:solidFill>
              </a:rPr>
              <a:t>El procedimiento es un cauce formal de actos ejecutados para alcanzar un fin</a:t>
            </a:r>
          </a:p>
          <a:p>
            <a:pPr algn="just">
              <a:buFontTx/>
              <a:buNone/>
            </a:pPr>
            <a:r>
              <a:rPr lang="es-ES_tradnl" sz="2000" dirty="0">
                <a:solidFill>
                  <a:schemeClr val="tx2">
                    <a:lumMod val="50000"/>
                  </a:schemeClr>
                </a:solidFill>
              </a:rPr>
              <a:t>La LPAC no establece un una regulación secuencial de tramites, sino reglas generales de uso por la Administración. que garantizan un tratamiento común de los ciudadanos.</a:t>
            </a:r>
          </a:p>
          <a:p>
            <a:pPr algn="just">
              <a:buFontTx/>
              <a:buNone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Fases según la LPCAP 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iniciación.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ordenación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instrucción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terminación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ejecución.</a:t>
            </a:r>
          </a:p>
          <a:p>
            <a:pPr algn="just">
              <a:buNone/>
            </a:pPr>
            <a:r>
              <a:rPr lang="es-ES_tradnl" sz="2000" dirty="0">
                <a:solidFill>
                  <a:schemeClr val="accent2">
                    <a:lumMod val="50000"/>
                  </a:schemeClr>
                </a:solidFill>
              </a:rPr>
              <a:t>Fases según la realidad de  tramitación 	</a:t>
            </a:r>
            <a:r>
              <a:rPr lang="es-ES_tradnl" sz="2000" dirty="0">
                <a:solidFill>
                  <a:srgbClr val="FF0000"/>
                </a:solidFill>
              </a:rPr>
              <a:t>	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Iniciación (ordenación)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instrucción</a:t>
            </a:r>
          </a:p>
          <a:p>
            <a:pPr lvl="2" algn="just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es-ES" dirty="0"/>
              <a:t>Terminación (ejecución)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00513" y="5462509"/>
            <a:ext cx="140563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C0F2A2-DD38-4FE2-877D-EE70DB4A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310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347" y="1618891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b="1" dirty="0" err="1"/>
              <a:t>Iniciacion</a:t>
            </a:r>
            <a:r>
              <a:rPr lang="es-ES" sz="2000" b="1" dirty="0"/>
              <a:t>: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Clases de iniciación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Información y actuaciones previas 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Medidas provisionales.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Acumulación.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Iniciación de oficio por la Administración 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	propia iniciativa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	orden superior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	petición de otros órganos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	denuncia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Solicitudes de iniciación,  subsanación y mejoras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 err="1"/>
              <a:t>Declaracion</a:t>
            </a:r>
            <a:r>
              <a:rPr lang="es-ES" dirty="0"/>
              <a:t> responsable y </a:t>
            </a:r>
            <a:r>
              <a:rPr lang="es-ES" dirty="0" err="1"/>
              <a:t>comunicacion</a:t>
            </a: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0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66956" y="5512843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5E83BA-A48B-4BBF-BDCA-5708FB4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01383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s-ES" sz="2000" dirty="0"/>
          </a:p>
          <a:p>
            <a:pPr algn="just"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dirty="0"/>
              <a:t>Ordenación: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Expediente administrativo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Impulso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Concentración de tramites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Cumplimiento de trámites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Cuestiones incidentales</a:t>
            </a:r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0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66956" y="5512843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5E83BA-A48B-4BBF-BDCA-5708FB4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48371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s-ES" sz="2000" dirty="0"/>
          </a:p>
          <a:p>
            <a:pPr algn="just"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b="1" dirty="0"/>
              <a:t>Instrucción</a:t>
            </a:r>
            <a:r>
              <a:rPr lang="es-ES" sz="2000" dirty="0"/>
              <a:t>: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Actos de instrucción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Alegaciones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Prueba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Informes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Trámite de audiencia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Información pública</a:t>
            </a:r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0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66956" y="5512843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5E83BA-A48B-4BBF-BDCA-5708FB4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6607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s-ES" sz="2000" dirty="0"/>
          </a:p>
          <a:p>
            <a:pPr algn="just"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b="1" dirty="0"/>
              <a:t>Terminación</a:t>
            </a:r>
            <a:r>
              <a:rPr lang="es-ES" sz="2000" dirty="0"/>
              <a:t>: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Terminación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resolución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desistimiento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renuncia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caducidad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		terminación convencional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Actuaciones complementarias a la resolución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 </a:t>
            </a:r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0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766956" y="5512843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5E83BA-A48B-4BBF-BDCA-5708FB4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13813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just">
              <a:buFontTx/>
              <a:buNone/>
            </a:pPr>
            <a:endParaRPr lang="es-ES" sz="2000" dirty="0"/>
          </a:p>
          <a:p>
            <a:pPr algn="just">
              <a:buNone/>
            </a:pPr>
            <a:r>
              <a:rPr lang="es-ES" sz="2000" b="1" dirty="0"/>
              <a:t>Clases de tramitación</a:t>
            </a:r>
            <a:r>
              <a:rPr lang="es-ES" sz="2000" dirty="0"/>
              <a:t>:</a:t>
            </a:r>
          </a:p>
          <a:p>
            <a:pPr marL="1428750" lvl="2" indent="-514350" algn="just">
              <a:buClr>
                <a:srgbClr val="800000"/>
              </a:buClr>
              <a:buFont typeface="+mj-lt"/>
              <a:buAutoNum type="romanUcPeriod"/>
            </a:pPr>
            <a:r>
              <a:rPr lang="es-ES" dirty="0"/>
              <a:t>Tramitación ordinaria (</a:t>
            </a:r>
            <a:r>
              <a:rPr lang="es-ES" dirty="0">
                <a:solidFill>
                  <a:srgbClr val="800000"/>
                </a:solidFill>
              </a:rPr>
              <a:t>art. 21</a:t>
            </a:r>
            <a:r>
              <a:rPr lang="es-ES" dirty="0"/>
              <a:t>)</a:t>
            </a:r>
          </a:p>
          <a:p>
            <a:pPr marL="1428750" lvl="2" indent="-514350" algn="just">
              <a:buClr>
                <a:srgbClr val="800000"/>
              </a:buClr>
              <a:buFont typeface="+mj-lt"/>
              <a:buAutoNum type="romanUcPeriod"/>
            </a:pPr>
            <a:r>
              <a:rPr lang="es-ES" dirty="0"/>
              <a:t>Tramitación simplificada (</a:t>
            </a:r>
            <a:r>
              <a:rPr lang="es-ES" dirty="0">
                <a:solidFill>
                  <a:srgbClr val="800000"/>
                </a:solidFill>
              </a:rPr>
              <a:t>art. 96</a:t>
            </a:r>
            <a:r>
              <a:rPr lang="es-ES" dirty="0"/>
              <a:t>)</a:t>
            </a:r>
          </a:p>
          <a:p>
            <a:pPr marL="1428750" lvl="2" indent="-514350" algn="just">
              <a:buClr>
                <a:srgbClr val="800000"/>
              </a:buClr>
              <a:buFont typeface="+mj-lt"/>
              <a:buAutoNum type="romanUcPeriod"/>
            </a:pPr>
            <a:r>
              <a:rPr lang="es-ES" dirty="0"/>
              <a:t>Tramitación de urgencia (</a:t>
            </a:r>
            <a:r>
              <a:rPr lang="es-ES" dirty="0">
                <a:solidFill>
                  <a:srgbClr val="800000"/>
                </a:solidFill>
              </a:rPr>
              <a:t>art. 33</a:t>
            </a:r>
            <a:r>
              <a:rPr lang="es-ES" dirty="0"/>
              <a:t>)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La diferencia principal entre la tramitación ordinaria</a:t>
            </a:r>
            <a:r>
              <a:rPr lang="es-ES" dirty="0">
                <a:solidFill>
                  <a:srgbClr val="800000"/>
                </a:solidFill>
              </a:rPr>
              <a:t> </a:t>
            </a:r>
            <a:r>
              <a:rPr lang="es-ES" dirty="0"/>
              <a:t>y la simplificada está en el plazo máximo de resolución (</a:t>
            </a:r>
            <a:r>
              <a:rPr lang="es-ES" dirty="0">
                <a:solidFill>
                  <a:srgbClr val="800000"/>
                </a:solidFill>
              </a:rPr>
              <a:t>arts. 21 y  96.6</a:t>
            </a:r>
            <a:r>
              <a:rPr lang="es-ES" dirty="0"/>
              <a:t>)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Tramitación de urgencia, supone la reducción a la mitad de los plazos de tramitación del procedimiento ordinario, por la concurrencia de razones de interés público.</a:t>
            </a:r>
          </a:p>
          <a:p>
            <a:pPr marL="914400" lvl="2" indent="0" algn="just">
              <a:buClr>
                <a:srgbClr val="800000"/>
              </a:buClr>
              <a:buNone/>
            </a:pPr>
            <a:r>
              <a:rPr lang="es-ES" dirty="0"/>
              <a:t>La simplificada se diferencia, principalmente, de la urgente, en la reducción de los trámites necesarios</a:t>
            </a:r>
          </a:p>
          <a:p>
            <a:pPr marL="0" indent="0" algn="just">
              <a:buClr>
                <a:srgbClr val="800000"/>
              </a:buClr>
              <a:buNone/>
            </a:pPr>
            <a:r>
              <a:rPr lang="es-ES" sz="2000" b="1" dirty="0"/>
              <a:t>Formas de iniciación</a:t>
            </a:r>
            <a:r>
              <a:rPr lang="es-ES" sz="2000" dirty="0"/>
              <a:t>: De oficio o a solicitud de interesado (</a:t>
            </a:r>
            <a:r>
              <a:rPr lang="es-ES" sz="2000" dirty="0">
                <a:solidFill>
                  <a:srgbClr val="C00000"/>
                </a:solidFill>
              </a:rPr>
              <a:t>art. 54</a:t>
            </a:r>
            <a:r>
              <a:rPr lang="es-ES" sz="2000" dirty="0"/>
              <a:t>)</a:t>
            </a:r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marL="914400" lvl="2" indent="0" algn="just">
              <a:buClr>
                <a:srgbClr val="800000"/>
              </a:buClr>
              <a:buNone/>
            </a:pPr>
            <a:endParaRPr lang="es-ES" dirty="0"/>
          </a:p>
          <a:p>
            <a:pPr algn="just">
              <a:buFontTx/>
              <a:buNone/>
            </a:pPr>
            <a:r>
              <a:rPr lang="es-ES" sz="2000" dirty="0"/>
              <a:t>	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5E83BA-A48B-4BBF-BDCA-5708FB4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841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endParaRPr lang="es-ES" sz="2000" b="1" dirty="0"/>
          </a:p>
          <a:p>
            <a:pPr algn="just">
              <a:buFontTx/>
              <a:buNone/>
            </a:pPr>
            <a:r>
              <a:rPr lang="es-ES" sz="2000" b="1" dirty="0"/>
              <a:t>Información y actuaciones previas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55 LPACAP</a:t>
            </a:r>
            <a:r>
              <a:rPr lang="es-ES" sz="2000" dirty="0"/>
              <a:t>) (nuevo):</a:t>
            </a:r>
          </a:p>
          <a:p>
            <a:pPr lvl="1" algn="just"/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Potestativo para el órgano competente para la iniciación o resolución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Su  utilización preferente en procedimientos de oficio  y  que puedan ser desfavorables para los ciudadanos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Conocer las  circunstancias y del caso y conveniencia de iniciar  o no el procedimiento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Procedimientos sancionadores: hechos, identificación y circunstancias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Las efectuaran los órganos  con funciones de investigación, o el que determine órgano competente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No computa  para el plazo de la administración para resolver y notificar (</a:t>
            </a:r>
            <a:r>
              <a:rPr lang="es-ES" sz="2000" dirty="0">
                <a:solidFill>
                  <a:srgbClr val="800000"/>
                </a:solidFill>
              </a:rPr>
              <a:t>at. 21 y 25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1" algn="just"/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Diferenciar con otras figuras: medidas provisionales (</a:t>
            </a:r>
            <a:r>
              <a:rPr lang="es-ES" sz="2000" dirty="0">
                <a:solidFill>
                  <a:srgbClr val="800000"/>
                </a:solidFill>
              </a:rPr>
              <a:t>art. 56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); cuestiones incidentales (</a:t>
            </a:r>
            <a:r>
              <a:rPr lang="es-ES" sz="2000" dirty="0">
                <a:solidFill>
                  <a:srgbClr val="800000"/>
                </a:solidFill>
              </a:rPr>
              <a:t>art. 74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) y actuaciones complementarias (</a:t>
            </a:r>
            <a:r>
              <a:rPr lang="es-ES" sz="2000" dirty="0">
                <a:solidFill>
                  <a:srgbClr val="800000"/>
                </a:solidFill>
              </a:rPr>
              <a:t>art. 87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s-ES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58601B-3EFA-45AF-B1FE-BA9E947B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193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000" b="1" dirty="0"/>
              <a:t>Medidas provisionales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 56</a:t>
            </a:r>
            <a:r>
              <a:rPr lang="es-ES" sz="2000" dirty="0"/>
              <a:t>) (modificado)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>
              <a:buFontTx/>
              <a:buNone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Son decisiones transitorias adoptadas, antes o durante la instrucción de un procedimiento, por razones de urgencia o para proteger el interés general.</a:t>
            </a:r>
          </a:p>
          <a:p>
            <a:pPr algn="just">
              <a:buFontTx/>
              <a:buNone/>
            </a:pP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None/>
            </a:pPr>
            <a:r>
              <a:rPr lang="es-ES" sz="2000" dirty="0"/>
              <a:t>Iniciado un procedimiento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órgano competente: el que lo sea para resolver 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de oficio o a instancia de parte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como: de manera motivada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finalidad: 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asegurar la eficacia de la resolución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 de acuerdo con los principios de proporcionalidad, efectividad y menor onerosidad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58601B-3EFA-45AF-B1FE-BA9E947B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1039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000" dirty="0"/>
              <a:t>Antes de iniciarse el procedimiento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órgano competente: el que lo sea  para iniciar o instruir 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de oficio o a instancia de parte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por qué</a:t>
            </a:r>
            <a:r>
              <a:rPr lang="es-ES" dirty="0"/>
              <a:t>?</a:t>
            </a:r>
            <a:r>
              <a:rPr lang="es-ES" sz="2000" dirty="0"/>
              <a:t>:  casos de urgencia y, protección  provisional de intereses implicados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como: de manera motivada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Medidas: las necesarias y proporcionadas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el procedimiento debe iniciarse en 15 días con  pronunciamiento sobre las medidas 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las medidas decaen si el procedimiento no se inicia o no hay pronunciamiento</a:t>
            </a:r>
          </a:p>
          <a:p>
            <a:pPr algn="just">
              <a:buFontTx/>
              <a:buNone/>
            </a:pPr>
            <a:r>
              <a:rPr lang="es-ES" sz="2000" dirty="0"/>
              <a:t>Ambos casos 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procedimientos iniciados de oficio o a solicitud del interesado	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Medidas las previstas  en la LEC (arts. 726 y 727)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No pueden suponer un perjuicio de difícil o imposible reparación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Pueden alzarse o modificarse durante la tramitación</a:t>
            </a:r>
          </a:p>
          <a:p>
            <a:pPr lvl="3" algn="just"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Se extinguen con la resolución que finaliza el procedimiento</a:t>
            </a:r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58601B-3EFA-45AF-B1FE-BA9E947B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43213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s-ES" sz="2000" dirty="0"/>
              <a:t>		</a:t>
            </a:r>
          </a:p>
          <a:p>
            <a:pPr>
              <a:buFontTx/>
              <a:buNone/>
            </a:pPr>
            <a:r>
              <a:rPr lang="es-ES" sz="2000" dirty="0"/>
              <a:t>	</a:t>
            </a:r>
            <a:r>
              <a:rPr lang="es-ES" sz="2000" b="1" dirty="0"/>
              <a:t>Acumulación</a:t>
            </a:r>
            <a:r>
              <a:rPr lang="es-ES" sz="2000" dirty="0"/>
              <a:t> de procedimientos (</a:t>
            </a:r>
            <a:r>
              <a:rPr lang="es-ES" sz="2000" dirty="0">
                <a:solidFill>
                  <a:srgbClr val="800000"/>
                </a:solidFill>
              </a:rPr>
              <a:t>art.57 LPACAP</a:t>
            </a:r>
            <a:r>
              <a:rPr lang="es-ES" sz="2000" dirty="0"/>
              <a:t>) </a:t>
            </a:r>
          </a:p>
          <a:p>
            <a:pPr>
              <a:buFontTx/>
              <a:buNone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Manifestación de los principios de celeridad y eficiencia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En procedimientos iniciados </a:t>
            </a: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de oficio o a instancia de parte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Órgano competente para iniciar o tramitar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2">
                    <a:lumMod val="75000"/>
                  </a:schemeClr>
                </a:solidFill>
              </a:rPr>
              <a:t>Debe existir  identidad sustancial o intima conexión de procedimientos</a:t>
            </a:r>
            <a:r>
              <a:rPr lang="es-ES" sz="2000" dirty="0"/>
              <a:t>	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Acto de tramite discrecional y motivado, no recurrible </a:t>
            </a:r>
            <a:r>
              <a:rPr lang="es-ES" sz="2000" dirty="0" err="1"/>
              <a:t>autonomamente</a:t>
            </a: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58601B-3EFA-45AF-B1FE-BA9E947B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79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11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b="1" dirty="0">
                <a:solidFill>
                  <a:schemeClr val="tx2"/>
                </a:solidFill>
              </a:rPr>
              <a:t>La AGE  (DTIC) pone a disposición  de EE.LL a efectos de implementar el PAC</a:t>
            </a:r>
          </a:p>
          <a:p>
            <a:endParaRPr lang="es-ES" sz="2400" b="1" dirty="0">
              <a:solidFill>
                <a:schemeClr val="tx2"/>
              </a:solidFill>
            </a:endParaRPr>
          </a:p>
          <a:p>
            <a:r>
              <a:rPr lang="es-ES" sz="2400" b="1" dirty="0">
                <a:solidFill>
                  <a:schemeClr val="tx2"/>
                </a:solidFill>
              </a:rPr>
              <a:t>1. Punto de Acceso General Electrónico (PAGE)  =  Art. 13.a) LPACAP y 7  RD 203/22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2. Carpeta Ciudadana (CC) = Art. 53.a) LPACAP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3. </a:t>
            </a:r>
            <a:r>
              <a:rPr lang="es-ES" sz="2400" b="1" dirty="0" err="1">
                <a:solidFill>
                  <a:schemeClr val="tx2"/>
                </a:solidFill>
              </a:rPr>
              <a:t>Cl@ve</a:t>
            </a:r>
            <a:r>
              <a:rPr lang="es-ES" sz="2400" b="1" dirty="0">
                <a:solidFill>
                  <a:schemeClr val="tx2"/>
                </a:solidFill>
              </a:rPr>
              <a:t>: Sistema de identificación electrónica = Art. 9.2, 10 y 11 LPACAP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4. </a:t>
            </a:r>
            <a:r>
              <a:rPr lang="es-ES" sz="2400" b="1" dirty="0" err="1">
                <a:solidFill>
                  <a:schemeClr val="tx2"/>
                </a:solidFill>
              </a:rPr>
              <a:t>Apoder</a:t>
            </a:r>
            <a:r>
              <a:rPr lang="es-ES" sz="2400" b="1" dirty="0">
                <a:solidFill>
                  <a:schemeClr val="tx2"/>
                </a:solidFill>
              </a:rPr>
              <a:t>@: Registro electrónico de apoderamientos (REA) = Art.6 LPACAP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5. </a:t>
            </a:r>
            <a:r>
              <a:rPr lang="es-ES" sz="2400" b="1" dirty="0" err="1">
                <a:solidFill>
                  <a:schemeClr val="tx2"/>
                </a:solidFill>
              </a:rPr>
              <a:t>Habilit</a:t>
            </a:r>
            <a:r>
              <a:rPr lang="es-ES" sz="2400" b="1" dirty="0">
                <a:solidFill>
                  <a:schemeClr val="tx2"/>
                </a:solidFill>
              </a:rPr>
              <a:t>@: Registro de funcionarios habilitados =   Art. 12 y Art.27.1 LPACAP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6. GEISER /SIR: Solución de registro electrónico = Art. 16 LPACAP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7. </a:t>
            </a:r>
            <a:r>
              <a:rPr lang="es-ES" sz="2400" b="1" dirty="0" err="1">
                <a:solidFill>
                  <a:schemeClr val="tx2"/>
                </a:solidFill>
              </a:rPr>
              <a:t>Inside</a:t>
            </a:r>
            <a:r>
              <a:rPr lang="es-ES" sz="2400" b="1" dirty="0">
                <a:solidFill>
                  <a:schemeClr val="tx2"/>
                </a:solidFill>
              </a:rPr>
              <a:t> y Archive: Documento, expediente y archivo electrónico =  Art.17 y 70 LPACAP 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8. (PID) Plataforma de Intermediación de Datos =  Art. 28.2 LPACAP </a:t>
            </a:r>
          </a:p>
          <a:p>
            <a:r>
              <a:rPr lang="es-ES" sz="2400" b="1" dirty="0">
                <a:solidFill>
                  <a:schemeClr val="tx2"/>
                </a:solidFill>
              </a:rPr>
              <a:t>9. </a:t>
            </a:r>
            <a:r>
              <a:rPr lang="es-ES" sz="2400" b="1" dirty="0" err="1">
                <a:solidFill>
                  <a:schemeClr val="tx2"/>
                </a:solidFill>
              </a:rPr>
              <a:t>Notific</a:t>
            </a:r>
            <a:r>
              <a:rPr lang="es-ES" sz="2400" b="1" dirty="0">
                <a:solidFill>
                  <a:schemeClr val="tx2"/>
                </a:solidFill>
              </a:rPr>
              <a:t>@: Servicio compartido de gestión de notificaciones = Art. 41.1 y 43 LPCACAP</a:t>
            </a:r>
          </a:p>
          <a:p>
            <a:endParaRPr lang="es-ES" sz="2400" b="1" dirty="0">
              <a:solidFill>
                <a:schemeClr val="tx2"/>
              </a:solidFill>
            </a:endParaRPr>
          </a:p>
          <a:p>
            <a:r>
              <a:rPr lang="es-ES" sz="2400" b="1" dirty="0">
                <a:solidFill>
                  <a:schemeClr val="tx2"/>
                </a:solidFill>
              </a:rPr>
              <a:t>Da 2ª LPACAP: REAP, RE, AEU, PID, PAGE adhesión voluntaria a las plataformas de la AGE. No adhesión   deberá justificarse de acuerdo con LOEPSF y cumplir con el ENI y ENS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97355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fases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ES" sz="2000" dirty="0"/>
              <a:t>		</a:t>
            </a:r>
            <a:endParaRPr lang="es-ES" sz="2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s-ES" sz="2000" b="1" dirty="0"/>
              <a:t>Iniciación de oficio</a:t>
            </a:r>
            <a:r>
              <a:rPr lang="es-ES" sz="2000" dirty="0"/>
              <a:t>. (</a:t>
            </a:r>
            <a:r>
              <a:rPr lang="es-ES" sz="2000" dirty="0">
                <a:solidFill>
                  <a:srgbClr val="800000"/>
                </a:solidFill>
              </a:rPr>
              <a:t>art. 58</a:t>
            </a:r>
            <a:r>
              <a:rPr lang="es-ES" sz="2000" dirty="0"/>
              <a:t>)</a:t>
            </a:r>
          </a:p>
          <a:p>
            <a:pPr marL="1828800" lvl="3" indent="-457200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Por acuerdo del órgano competente por propia iniciativa</a:t>
            </a:r>
          </a:p>
          <a:p>
            <a:pPr marL="1828800" lvl="3" indent="-457200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Por orden superior</a:t>
            </a:r>
          </a:p>
          <a:p>
            <a:pPr marL="1828800" lvl="3" indent="-457200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A petición razonada de otros órganos</a:t>
            </a:r>
          </a:p>
          <a:p>
            <a:pPr marL="1828800" lvl="3" indent="-457200">
              <a:buClr>
                <a:srgbClr val="800000"/>
              </a:buClr>
              <a:buFont typeface="+mj-lt"/>
              <a:buAutoNum type="alphaLcPeriod"/>
            </a:pPr>
            <a:r>
              <a:rPr lang="es-ES" sz="2000" dirty="0"/>
              <a:t>Denuncia.</a:t>
            </a:r>
          </a:p>
          <a:p>
            <a:pPr marL="0" indent="0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Art.  165 ROF a) </a:t>
            </a:r>
            <a:r>
              <a:rPr lang="es-ES" sz="2000" dirty="0"/>
              <a:t>De oficio, cuando se trate de necesidades del servicio público o de exigir responsabilidades a los miembros o funcionarios de las Corporaciones Locales</a:t>
            </a:r>
          </a:p>
          <a:p>
            <a:pPr marL="0" indent="0" algn="just">
              <a:buNone/>
            </a:pPr>
            <a:r>
              <a:rPr lang="es-ES" sz="2000" b="1" dirty="0"/>
              <a:t>b)</a:t>
            </a:r>
            <a:r>
              <a:rPr lang="es-ES" sz="2000" dirty="0"/>
              <a:t> A instancia de parte, cuando se promueven para resolver pretensiones deducidas por los particulares</a:t>
            </a:r>
          </a:p>
          <a:p>
            <a:pPr marL="0" indent="0" algn="just">
              <a:buNone/>
            </a:pPr>
            <a:r>
              <a:rPr lang="es-ES" sz="2000" dirty="0"/>
              <a:t>En los procedimientos iniciados de oficio será cabeza del expediente </a:t>
            </a:r>
            <a:r>
              <a:rPr lang="es-ES" sz="2000" b="1" dirty="0"/>
              <a:t>el acuerdo y orden de proceder</a:t>
            </a:r>
            <a:r>
              <a:rPr lang="es-ES" sz="2000" dirty="0"/>
              <a:t> y en los iniciados a instancia de </a:t>
            </a:r>
            <a:r>
              <a:rPr lang="es-ES" sz="2000" b="1" dirty="0"/>
              <a:t>parte la petición o solicitud decretada </a:t>
            </a:r>
            <a:r>
              <a:rPr lang="es-ES" sz="2000" dirty="0"/>
              <a:t>para su trámite.</a:t>
            </a: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58601B-3EFA-45AF-B1FE-BA9E947B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12371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iniciación de oficio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Iniciación de oficio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r>
              <a:rPr lang="es-ES" sz="2200" dirty="0">
                <a:solidFill>
                  <a:srgbClr val="800000"/>
                </a:solidFill>
              </a:rPr>
              <a:t>Por propia iniciativa: </a:t>
            </a:r>
            <a:r>
              <a:rPr lang="es-ES" sz="2200" dirty="0"/>
              <a:t>órgano competente, a través de su propio conocimiento de conductas, circunstancias o hechos (</a:t>
            </a:r>
            <a:r>
              <a:rPr lang="es-ES" sz="2200" dirty="0">
                <a:solidFill>
                  <a:srgbClr val="800000"/>
                </a:solidFill>
              </a:rPr>
              <a:t>art. 59</a:t>
            </a:r>
            <a:r>
              <a:rPr lang="es-ES" sz="2200" dirty="0"/>
              <a:t>)</a:t>
            </a:r>
          </a:p>
          <a:p>
            <a:pPr algn="just">
              <a:buNone/>
            </a:pPr>
            <a:r>
              <a:rPr lang="es-ES" sz="2200" dirty="0">
                <a:solidFill>
                  <a:srgbClr val="800000"/>
                </a:solidFill>
              </a:rPr>
              <a:t>Orden superior </a:t>
            </a:r>
            <a:r>
              <a:rPr lang="es-ES" sz="2200" dirty="0"/>
              <a:t>Orden  emitida por el superior jerárquico del competente. (</a:t>
            </a:r>
            <a:r>
              <a:rPr lang="es-ES" sz="2200" dirty="0">
                <a:solidFill>
                  <a:srgbClr val="800000"/>
                </a:solidFill>
              </a:rPr>
              <a:t>art. 60</a:t>
            </a:r>
            <a:r>
              <a:rPr lang="es-ES" sz="2200" dirty="0"/>
              <a:t>)</a:t>
            </a:r>
          </a:p>
          <a:p>
            <a:pPr algn="just">
              <a:buFontTx/>
              <a:buNone/>
            </a:pPr>
            <a:r>
              <a:rPr lang="es-ES" sz="2200" dirty="0"/>
              <a:t>	En procedimientos sancionadores se habrá de detallar, si es posible, hechos, identidades, tipificación, lugar, fecha y hora.</a:t>
            </a:r>
          </a:p>
          <a:p>
            <a:pPr algn="just">
              <a:buNone/>
            </a:pPr>
            <a:r>
              <a:rPr lang="es-ES" sz="2200" dirty="0">
                <a:solidFill>
                  <a:srgbClr val="800000"/>
                </a:solidFill>
              </a:rPr>
              <a:t>Petición de otros órganos </a:t>
            </a:r>
            <a:r>
              <a:rPr lang="es-ES" sz="2200" dirty="0"/>
              <a:t>(</a:t>
            </a:r>
            <a:r>
              <a:rPr lang="es-ES" sz="2200" dirty="0">
                <a:solidFill>
                  <a:srgbClr val="800000"/>
                </a:solidFill>
              </a:rPr>
              <a:t>art. 61</a:t>
            </a:r>
            <a:r>
              <a:rPr lang="es-ES" sz="2200" dirty="0"/>
              <a:t>)</a:t>
            </a:r>
          </a:p>
          <a:p>
            <a:pPr algn="just">
              <a:buFontTx/>
              <a:buNone/>
            </a:pPr>
            <a:r>
              <a:rPr lang="es-ES" sz="2200" dirty="0"/>
              <a:t>	Propuesta de  órganos sin competencias, que proponen el inicio de expediente por haber tenido conocimiento de hechos o circunstancias o ser órganos con funciones de inspección</a:t>
            </a:r>
          </a:p>
          <a:p>
            <a:pPr algn="just">
              <a:buFontTx/>
              <a:buNone/>
            </a:pPr>
            <a:r>
              <a:rPr lang="es-ES" sz="2200" dirty="0"/>
              <a:t>    Propuesta no vinculante, pero debe comunicar los motivos</a:t>
            </a:r>
          </a:p>
          <a:p>
            <a:pPr algn="just">
              <a:buFontTx/>
              <a:buNone/>
            </a:pPr>
            <a:r>
              <a:rPr lang="es-ES" sz="2200" dirty="0"/>
              <a:t>    En procedimientos sancionadores se habrá de detallar, si es posible hechos, identidades, tipificación, lugar, fecha y hora	</a:t>
            </a:r>
          </a:p>
          <a:p>
            <a:pPr algn="just">
              <a:buFontTx/>
              <a:buNone/>
            </a:pPr>
            <a:r>
              <a:rPr lang="es-ES" sz="2200" dirty="0"/>
              <a:t>    En procedimientos de responsabilidad se deberá  individualizar la lesión, la relación de causalidad, evaluación económica y  momento de la lesión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965252" y="5441950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6806D4-6D19-40D4-8BC7-5C41974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90791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iniciación de oficio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Clr>
                <a:srgbClr val="800000"/>
              </a:buClr>
              <a:buNone/>
            </a:pPr>
            <a:r>
              <a:rPr lang="es-ES" sz="2000" dirty="0">
                <a:solidFill>
                  <a:srgbClr val="800000"/>
                </a:solidFill>
              </a:rPr>
              <a:t>Denuncia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62</a:t>
            </a:r>
            <a:r>
              <a:rPr lang="es-ES" sz="2000" dirty="0"/>
              <a:t>): </a:t>
            </a:r>
          </a:p>
          <a:p>
            <a:pPr marL="0" indent="0" algn="just">
              <a:buClr>
                <a:srgbClr val="800000"/>
              </a:buClr>
              <a:buNone/>
            </a:pPr>
            <a:r>
              <a:rPr lang="es-ES" sz="2000" dirty="0"/>
              <a:t>acto por el que se pone en conocimiento hechos que  pudieran justificar el inicio de un procedimiento</a:t>
            </a:r>
          </a:p>
          <a:p>
            <a:pPr marL="0" indent="0" algn="just">
              <a:buClr>
                <a:srgbClr val="800000"/>
              </a:buClr>
              <a:buNone/>
            </a:pPr>
            <a:endParaRPr lang="es-ES" sz="2000" dirty="0"/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Debe expresar identidad, hechos, fecha, identificación</a:t>
            </a:r>
          </a:p>
          <a:p>
            <a:pPr algn="r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Si hay perjuicio patrimonial de la Administración el  no inicio debe ser motivado y notificado.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Exención denunciantes  en caso de perjuicio a patrimonio AA.PP si aporta elementos de prueba que propician la iniciación del procedimiento o comprobar la infracción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Reducción si  solo facilita elementos de prueba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denuncia por si solo no confiere la condición de interesado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marL="0" indent="0">
              <a:buClr>
                <a:srgbClr val="800000"/>
              </a:buClr>
              <a:buNone/>
            </a:pPr>
            <a:r>
              <a:rPr lang="es-ES" sz="2000" dirty="0"/>
              <a:t>Procedimiento sancionador novedad relativa RD 1398/1993 al igual Responsabilidad patrimonial RD 429/1993</a:t>
            </a:r>
          </a:p>
          <a:p>
            <a:pPr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6806D4-6D19-40D4-8BC7-5C41974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4508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iniciación de oficio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es-ES" sz="2000" dirty="0"/>
              <a:t>Especialidades del procedimiento sancionador (</a:t>
            </a:r>
            <a:r>
              <a:rPr lang="es-ES" sz="2000" dirty="0">
                <a:solidFill>
                  <a:srgbClr val="800000"/>
                </a:solidFill>
              </a:rPr>
              <a:t>art. 63</a:t>
            </a:r>
            <a:r>
              <a:rPr lang="es-ES" sz="2000" dirty="0"/>
              <a:t>)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Sancionadores:  siempre de oficio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Separación fase instructora y sancionadora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Órgano competente: lo dice la norma reguladora (art. 21 .1 n LBRL y 61,20 ROF)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necesidad de procedimiento para imponer la sanción (no sanciones de plano)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Infracciones continuadas: necesidad de  sanción, para iniciar nuevos procedimientos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Incidencia de los principios de la potestad sancionadora arts. 25 y siguientes LRJSP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6806D4-6D19-40D4-8BC7-5C41974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765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iniciación de oficio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FontTx/>
              <a:buNone/>
            </a:pPr>
            <a:r>
              <a:rPr lang="es-ES" sz="2000" dirty="0"/>
              <a:t>Inicio procedimiento sancionador (</a:t>
            </a:r>
            <a:r>
              <a:rPr lang="es-ES" sz="2000" dirty="0">
                <a:solidFill>
                  <a:srgbClr val="800000"/>
                </a:solidFill>
              </a:rPr>
              <a:t>art. 64</a:t>
            </a:r>
            <a:r>
              <a:rPr lang="es-ES" sz="2000" dirty="0"/>
              <a:t>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Acuerdo iniciación: comunicación al instructor y notificación al inculpado y a vece s al denunciante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Contenido del acuerdo iniciación: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identificación  presuntos responsables,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Hechos motivadores, calificación de los mismos, (si estos no pueden calificarse, se harán posteriormente en pliego de cargos)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Identificación del instructor (art. 53 y 24  LRJSP) y secretario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Órgano competente para resolver (art. 24 LRJSP) y posibilidad de reconocer voluntariamente la responsabilidad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Medidas provisionales, adoptadas  por el órgano competente para instruir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ES" sz="2000" dirty="0"/>
              <a:t>Indicación del derecho a formular alegaciones y a la  audiencia y, de las consecuencias de no formularlas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6806D4-6D19-40D4-8BC7-5C41974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576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iniciación de oficio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Titulo III, arts. 53 a 105)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Especialidades del  inicio del procedimiento de responsabilidad civil (art. 65)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Presupuesto: No prescripción, del derecho del interesado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Notificación a los particulares lesionados para alegaciones, aportación documentos … por plazo de  10 días, 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Iniciado el  procedimiento se tramita aunque  los particulares no se personen en el plazo establecido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Son de aplicación los arts. 32 y siguientes LRJSP</a:t>
            </a:r>
          </a:p>
          <a:p>
            <a:pPr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6806D4-6D19-40D4-8BC7-5C41974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142272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art 66)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art. 165 ROF cuando se promueven para resolver pretensiones deducidas por los particulares.</a:t>
            </a:r>
          </a:p>
          <a:p>
            <a:pPr marL="457200" lvl="1" indent="0" algn="just">
              <a:buClr>
                <a:srgbClr val="FF0000"/>
              </a:buClr>
              <a:buNone/>
            </a:pPr>
            <a:br>
              <a:rPr lang="es-ES" sz="2000" dirty="0"/>
            </a:br>
            <a:r>
              <a:rPr lang="es-ES" sz="2000" dirty="0"/>
              <a:t>Tienen capacidad de obrar a efectos LPAC: (</a:t>
            </a:r>
            <a:r>
              <a:rPr lang="es-ES" sz="2000" dirty="0">
                <a:solidFill>
                  <a:srgbClr val="800000"/>
                </a:solidFill>
              </a:rPr>
              <a:t>art. 4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a) Las personas físicas o jurídicas que ostenten capacidad de obrar con arreglo a las normas civiles.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b) Los menores de edad para el ejercicio y defensa de aquellos de sus derechos e intereses cuya actuación esté permitida por el ordenamiento jurídico sin la asistencia de la persona que ejerza la patria potestad, tutela o curatela.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c) Cuando la Ley así lo declare expresamente, los grupos de afectados, las uniones y entidades sin personalidad jurídica y los patrimonios independientes o autónomos.</a:t>
            </a:r>
          </a:p>
          <a:p>
            <a:pPr marL="457200" indent="-457200" algn="just">
              <a:buFont typeface="+mj-lt"/>
              <a:buAutoNum type="alphaUcPeriod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B55B96-A474-4DC5-BDE0-1B43F877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26488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art 66)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Son interesados (</a:t>
            </a:r>
            <a:r>
              <a:rPr lang="es-ES" sz="2000" dirty="0">
                <a:solidFill>
                  <a:srgbClr val="800000"/>
                </a:solidFill>
              </a:rPr>
              <a:t>art. 4</a:t>
            </a:r>
            <a:r>
              <a:rPr lang="es-ES" sz="2000" dirty="0"/>
              <a:t>)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r>
              <a:rPr lang="es-ES" sz="2000" dirty="0"/>
              <a:t>Quienes promuevan  el procedimiento como titulares de derechos o intereses legítimos individuales o colectivos.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r>
              <a:rPr lang="es-ES" sz="2000" dirty="0"/>
              <a:t>Los que sin iniciarlo tengan derechos que puedan bese afectados por la decisión que se adopte.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r>
              <a:rPr lang="es-ES" sz="2000" dirty="0"/>
              <a:t>Aquellos cuyos intereses puedan verse afectados y se personan  antes de la resolución definitiva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r>
              <a:rPr lang="es-ES" sz="2000" dirty="0"/>
              <a:t>Las asociaciones y organizaciones representativas de intereses económicos y sociales serán titulares de intereses legítimos colectivos en los términos que la Ley reconozca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Los </a:t>
            </a:r>
            <a:r>
              <a:rPr lang="es-ES" sz="2000" dirty="0" err="1"/>
              <a:t>intersados</a:t>
            </a:r>
            <a:r>
              <a:rPr lang="es-ES" sz="2000" dirty="0"/>
              <a:t> pueden actuar por si mismos o mediante representación (</a:t>
            </a:r>
            <a:r>
              <a:rPr lang="es-ES" sz="2000" dirty="0">
                <a:solidFill>
                  <a:srgbClr val="C00000"/>
                </a:solidFill>
              </a:rPr>
              <a:t>art. 5</a:t>
            </a:r>
            <a:r>
              <a:rPr lang="es-ES" sz="2000" dirty="0"/>
              <a:t>)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Es necesaria la acreditación de la representación para … formular solicitudes </a:t>
            </a:r>
          </a:p>
          <a:p>
            <a:pPr marL="914400" lvl="1" indent="-457200" algn="just">
              <a:buClr>
                <a:srgbClr val="FF0000"/>
              </a:buClr>
              <a:buFont typeface="+mj-lt"/>
              <a:buAutoNum type="alphaUcPeriod"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B55B96-A474-4DC5-BDE0-1B43F877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98585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FF0000"/>
                </a:solidFill>
              </a:rPr>
              <a:t>art 66)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b="1" dirty="0"/>
              <a:t>Contenido</a:t>
            </a:r>
            <a:r>
              <a:rPr lang="es-ES" sz="2000" dirty="0"/>
              <a:t> de la solicitud de iniciación: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Nombre,  y apellidos  del interesado o representante (relacionados </a:t>
            </a:r>
            <a:r>
              <a:rPr lang="es-ES" sz="2000" dirty="0">
                <a:solidFill>
                  <a:srgbClr val="800000"/>
                </a:solidFill>
              </a:rPr>
              <a:t>arts.  5.3, 9, 10, 53</a:t>
            </a:r>
            <a:r>
              <a:rPr lang="es-ES" sz="2000" dirty="0"/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Identificación del medio electrónico a efecto de notificación, o lugar físico  para notificarle, así como correo  para avisos (relacionado </a:t>
            </a:r>
            <a:r>
              <a:rPr lang="es-ES" sz="2000" dirty="0">
                <a:solidFill>
                  <a:srgbClr val="800000"/>
                </a:solidFill>
              </a:rPr>
              <a:t>art, 41 1 y 2</a:t>
            </a:r>
            <a:r>
              <a:rPr lang="es-ES" sz="2000" dirty="0"/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Obligación de insertar el código de identificación del órgano (OAR)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Hechos, razones y petición, lugar y fecha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Firma del solicitante o acreditación de la voluntad por cualquier medio (relacionado </a:t>
            </a:r>
            <a:r>
              <a:rPr lang="es-ES" sz="2000" dirty="0">
                <a:solidFill>
                  <a:srgbClr val="800000"/>
                </a:solidFill>
              </a:rPr>
              <a:t>art, 10</a:t>
            </a:r>
            <a:r>
              <a:rPr lang="es-ES" sz="2000" dirty="0"/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 err="1"/>
              <a:t>Organo</a:t>
            </a:r>
            <a:r>
              <a:rPr lang="es-ES" sz="2000" dirty="0"/>
              <a:t>, centro o unidad a la que se dirige  con su código de identificación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Posibilidad de comprobaciones automáticas de la información y de modelos cumplimentados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Posibilidad de modelos específicos de  presentación masiva, de uso obligatorio y comprobación automática de la información aportada 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Supuestos de arts. 14.2 y 14.3 las solicitudes serán siempre electrónicas</a:t>
            </a:r>
          </a:p>
          <a:p>
            <a:pPr algn="just">
              <a:buFontTx/>
              <a:buNone/>
            </a:pPr>
            <a:endParaRPr lang="es-ES" sz="2000" dirty="0"/>
          </a:p>
          <a:p>
            <a:pPr algn="just">
              <a:buFontTx/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B55B96-A474-4DC5-BDE0-1B43F877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78554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</a:t>
            </a:r>
            <a:endParaRPr lang="es-ES" sz="280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Expedientes de responsabilidad patrimonial l(art 67)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El derecho no debe haber prescrito:  1 año desde la producción o manifestación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Computo desde la notificación de la anulación acto, responsabilidad norma inconstitucional o contraria derecho UE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Especificar lesión, relación de causalidad, evaluación económica y cuantas alegaciones considere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Subsanación de la solicitud </a:t>
            </a:r>
            <a:r>
              <a:rPr lang="es-ES" sz="2000" dirty="0"/>
              <a:t>(</a:t>
            </a:r>
            <a:r>
              <a:rPr lang="es-ES" sz="2000" dirty="0">
                <a:solidFill>
                  <a:srgbClr val="800000"/>
                </a:solidFill>
              </a:rPr>
              <a:t>art. 68</a:t>
            </a:r>
            <a:r>
              <a:rPr lang="es-ES" sz="2000" dirty="0"/>
              <a:t>)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Solicitud incorrecta se requiere su subsanación : 10/15 días.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Desistimiento (</a:t>
            </a:r>
            <a:r>
              <a:rPr lang="es-ES" sz="2000" dirty="0">
                <a:solidFill>
                  <a:srgbClr val="800000"/>
                </a:solidFill>
              </a:rPr>
              <a:t>art. 21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Mejora voluntaria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Subsanación electrónica  obligados (</a:t>
            </a:r>
            <a:r>
              <a:rPr lang="es-ES" sz="2000" dirty="0">
                <a:solidFill>
                  <a:srgbClr val="800000"/>
                </a:solidFill>
              </a:rPr>
              <a:t>art. 14 2 y 3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NOVEDAD RD 203/2022 art. 14 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5D9F3-739A-4D3B-A17C-D428B1E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89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726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Sumario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10515600" cy="480039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endParaRPr lang="es-ES" sz="2200" dirty="0"/>
          </a:p>
          <a:p>
            <a:pPr marL="0" indent="0">
              <a:buNone/>
            </a:pPr>
            <a:r>
              <a:rPr lang="es-ES" sz="2400" dirty="0">
                <a:solidFill>
                  <a:srgbClr val="C00000"/>
                </a:solidFill>
              </a:rPr>
              <a:t>2012 CORA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Necesidad de AA.PP austeras y eficientes.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Para ello hay que racionalizar estructuras y  procedimientos 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Reforma  se plantea en un escenario de crisis y quiere corregir desequilibrios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C00000"/>
                </a:solidFill>
              </a:rPr>
              <a:t>2013 INFORME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Detecta dispersión normativa: aspectos  orgánicos y procedimentales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Profusión de normas  que han deslavazado el sistema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tx2"/>
                </a:solidFill>
              </a:rPr>
              <a:t>Necesidad de  un sistema coherente y sistemático que mejore la calidad </a:t>
            </a:r>
          </a:p>
          <a:p>
            <a:pPr marL="0" indent="0">
              <a:buNone/>
            </a:pPr>
            <a:r>
              <a:rPr lang="es-ES" sz="2400" dirty="0">
                <a:solidFill>
                  <a:srgbClr val="C00000"/>
                </a:solidFill>
              </a:rPr>
              <a:t>Conclusión CORA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tx2"/>
                </a:solidFill>
              </a:rPr>
              <a:t>Se precisan dos normas:</a:t>
            </a:r>
          </a:p>
          <a:p>
            <a:r>
              <a:rPr lang="es-ES" sz="2400" dirty="0">
                <a:solidFill>
                  <a:schemeClr val="tx2"/>
                </a:solidFill>
              </a:rPr>
              <a:t>	* Una que regule el régimen jurídico de las AA.PP </a:t>
            </a:r>
          </a:p>
          <a:p>
            <a:r>
              <a:rPr lang="es-ES" sz="2400" dirty="0">
                <a:solidFill>
                  <a:schemeClr val="tx2"/>
                </a:solidFill>
              </a:rPr>
              <a:t>	* Otra, reguladora del procedimiento administrativo común (ELECTRONICO)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13F22F-DCB1-4A18-A7D3-4B83AE4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6197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Procedimiento administrativo común: a  solicitud de interesado</a:t>
            </a:r>
            <a:br>
              <a:rPr lang="es-ES" sz="2800" dirty="0">
                <a:latin typeface="+mn-lt"/>
              </a:rPr>
            </a:br>
            <a:r>
              <a:rPr lang="es-ES" sz="2800" b="1" dirty="0">
                <a:solidFill>
                  <a:schemeClr val="bg2">
                    <a:lumMod val="10000"/>
                  </a:schemeClr>
                </a:solidFill>
              </a:rPr>
              <a:t>Declaración responsable y comunicación </a:t>
            </a:r>
            <a:r>
              <a:rPr lang="es-ES" sz="2800" dirty="0"/>
              <a:t>(</a:t>
            </a:r>
            <a:r>
              <a:rPr lang="es-ES" sz="2800" b="1" dirty="0">
                <a:solidFill>
                  <a:srgbClr val="800000"/>
                </a:solidFill>
              </a:rPr>
              <a:t>Art. 69</a:t>
            </a:r>
            <a:r>
              <a:rPr lang="es-ES" sz="2800" dirty="0"/>
              <a:t>)</a:t>
            </a:r>
            <a:br>
              <a:rPr lang="es-ES" sz="2800" dirty="0"/>
            </a:br>
            <a:endParaRPr lang="es-ES" sz="280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Creadas por la Directiva 2006/123/CE, relativa a los servicios en el mercado interior para eliminar las intervenciones innecesarias de la Administración, agilizando los procesos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Ley 25/2009, de 22 de diciembre, de modificación de diversas leyes para su adaptación a la Ley sobre el libre acceso a las actividades de servicios y su ejercicio.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Fórmulas sustitutivas de las solicitudes administrativas tradicionales, que iniciaban procedimientos de autorización, licencias o permisos, para ejercer una actividad.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Ambas instituciones se convierten en un título habilitante para el inicio de una actividad o ejercicio de un derecho, sustituyendo el control anterior por el control posterior.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Con su formulación en la forma prevenida en el </a:t>
            </a:r>
            <a:r>
              <a:rPr lang="es-ES" sz="2000" dirty="0">
                <a:solidFill>
                  <a:srgbClr val="800000"/>
                </a:solidFill>
              </a:rPr>
              <a:t>Art. 69 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finaliza el procedimiento, sin perjuicio de comprobación posterior por la Administración.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5D9F3-739A-4D3B-A17C-D428B1E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307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80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800000"/>
                </a:solidFill>
              </a:rPr>
              <a:t>art 66)</a:t>
            </a:r>
            <a:endParaRPr lang="es-ES" sz="280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La declaración responsable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Documento suscrito por el interesado manifestando, bajo su responsabilidad: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Que cumple con los requisitos —recogidos de manera expresa, clara y precisa en dicho documento— establecidos en la normativa vigente para obtener el reconocimiento de un derecho o facultad o para su ejercicio.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Que dispone de la documentación que así lo acredita.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Que pondrá dicha documentación a disposición de la Administración cuando le sea requerida.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Que se compromete a mantener el cumplimiento de las anteriores obligaciones durante el período de tiempo inherente a dicho reconocimiento o ejercicio.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000" dirty="0"/>
              <a:t>La efectividad de la declaración responsable la da la norma que las regule o prevea (</a:t>
            </a:r>
            <a:r>
              <a:rPr lang="es-ES" sz="2000" dirty="0" err="1"/>
              <a:t>p.e</a:t>
            </a:r>
            <a:r>
              <a:rPr lang="es-ES" sz="2000" dirty="0"/>
              <a:t>. Ordenanzas municipales)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5D9F3-739A-4D3B-A17C-D428B1E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2974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80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800000"/>
                </a:solidFill>
              </a:rPr>
              <a:t>art 66)</a:t>
            </a:r>
            <a:endParaRPr lang="es-ES" sz="280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La comunicación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documento suscrito por el interesado  por el que pone en conocimiento de la Administración Pública competente sus datos identificativos o cualquier otro dato relevante para el inicio de una actividad o el ejercicio de un derecho.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Podrá presentarse dentro de un plazo posterior al inicio de la actividad si la legislación correspondiente así lo prevea expresamente.</a:t>
            </a:r>
            <a:r>
              <a:rPr lang="es-ES" sz="2000" dirty="0"/>
              <a:t>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Características comunes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Son instrumentos de simplificación administrativa.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Requieren identificación y firma de los interesados (</a:t>
            </a:r>
            <a:r>
              <a:rPr lang="es-ES" sz="2000" dirty="0">
                <a:solidFill>
                  <a:srgbClr val="800000"/>
                </a:solidFill>
              </a:rPr>
              <a:t>art, 11.2 b</a:t>
            </a:r>
            <a:r>
              <a:rPr lang="es-ES" sz="2000" dirty="0"/>
              <a:t>)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Constituyen títulos habilitantes, en el caso de procedimientos relativos a la realización de determinadas actividades, alternativos a las autorizaciones o licencias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Las declaraciones responsables y las comunicaciones no finalizan mediante un acto definitivo que pueda ser objeto de recurso (</a:t>
            </a:r>
            <a:r>
              <a:rPr lang="es-ES" sz="2000" dirty="0">
                <a:solidFill>
                  <a:srgbClr val="800000"/>
                </a:solidFill>
              </a:rPr>
              <a:t>art. 21</a:t>
            </a:r>
            <a:r>
              <a:rPr lang="es-ES" sz="2000" dirty="0"/>
              <a:t>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5D9F3-739A-4D3B-A17C-D428B1E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23237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a  solicitud de interesado (art. 66) </a:t>
            </a:r>
            <a:r>
              <a:rPr lang="es-ES" sz="2800" dirty="0">
                <a:solidFill>
                  <a:srgbClr val="800000"/>
                </a:solidFill>
                <a:latin typeface="+mn-lt"/>
              </a:rPr>
              <a:t>(</a:t>
            </a:r>
            <a:r>
              <a:rPr lang="es-ES_tradnl" sz="2800" dirty="0">
                <a:solidFill>
                  <a:srgbClr val="800000"/>
                </a:solidFill>
              </a:rPr>
              <a:t>art 66)</a:t>
            </a:r>
            <a:endParaRPr lang="es-ES" sz="2800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La declaración responsable y la comunicación no exime de cumplir los requisitos que se le atribuyen a una actividad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inexactitud, falsedad u omisión, de carácter esencial, de cualquier dato o información, o la no presentación de la declaración responsable, la documentación que sea en su caso requerida para acreditar el cumplimiento de lo declarado, o la comunicación, determinará la imposibilidad de continuar con el ejercicio del derecho o actividad,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La declaración del incumplimiento determinara la imposibilidad de que se continúe ejerciendo el derecho o la actividad afectada, incluso con la posibilidad de exigir la restitución de la situación jurídica al estado inicial y la imposibilidad de instar un nuevo procedimiento con el mismo objeto durante un período de tiempo determinado si así lo permite la normativa sectorial 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Solo será exigible uno de los dos documentos para iniciar una misma actividad o reconocimiento del  mismo derecho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Obligación de la Administración de tener  publicados y actualizados los modelos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41353" y="5517437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245D9F3-739A-4D3B-A17C-D428B1EC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0395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: instrucción (</a:t>
            </a:r>
            <a:r>
              <a:rPr lang="es-ES" sz="2800" b="1" dirty="0">
                <a:latin typeface="+mn-lt"/>
              </a:rPr>
              <a:t>ordenación</a:t>
            </a:r>
            <a:r>
              <a:rPr lang="es-ES" sz="2800" dirty="0">
                <a:latin typeface="+mn-lt"/>
              </a:rPr>
              <a:t>) del procedimiento 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III, art. 70)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dirty="0">
                <a:solidFill>
                  <a:srgbClr val="800000"/>
                </a:solidFill>
              </a:rPr>
              <a:t>Expediente</a:t>
            </a:r>
            <a:r>
              <a:rPr lang="es-ES" sz="2000" dirty="0">
                <a:solidFill>
                  <a:srgbClr val="800000"/>
                </a:solidFill>
              </a:rPr>
              <a:t> (art. 70)</a:t>
            </a:r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conjunto ordenado de  documentos y actuaciones que fundamentan la resolución y posterior ejecución (art. relacionado 164 ROF)</a:t>
            </a:r>
          </a:p>
          <a:p>
            <a:pPr marL="457200" lvl="1" indent="0" algn="just">
              <a:buClr>
                <a:srgbClr val="FF0000"/>
              </a:buClr>
              <a:buNone/>
            </a:pPr>
            <a:endParaRPr lang="es-ES" sz="2000" dirty="0">
              <a:solidFill>
                <a:srgbClr val="800000"/>
              </a:solidFill>
            </a:endParaRP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Tienen formato electrónico (artículos relacionados  </a:t>
            </a:r>
            <a:r>
              <a:rPr lang="es-ES" sz="2000" dirty="0">
                <a:solidFill>
                  <a:srgbClr val="800000"/>
                </a:solidFill>
              </a:rPr>
              <a:t>26,1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s-ES" sz="2000" dirty="0">
                <a:solidFill>
                  <a:srgbClr val="800000"/>
                </a:solidFill>
              </a:rPr>
              <a:t>36.1)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y constituye una agregación ordenada de documentos, pruebas, informes….diligenciado y  certificado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Conjunto ordenado que prepara la resolución administrativa (</a:t>
            </a:r>
            <a:r>
              <a:rPr lang="es-ES" sz="2000" i="1" dirty="0">
                <a:solidFill>
                  <a:schemeClr val="accent1">
                    <a:lumMod val="50000"/>
                  </a:schemeClr>
                </a:solidFill>
              </a:rPr>
              <a:t>el expediente debe estar completo, “conclusos” art. 177.1 ROF)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Formación mediante agregación (</a:t>
            </a:r>
            <a:r>
              <a:rPr lang="es-ES" sz="2000" i="1" dirty="0">
                <a:solidFill>
                  <a:schemeClr val="accent1">
                    <a:lumMod val="50000"/>
                  </a:schemeClr>
                </a:solidFill>
              </a:rPr>
              <a:t>de documentos necesarios y adecuados al procedimiento. “Agregación sucesiva” Art. 164.2 ROF)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Debe ser  interoperable a  efectos de remisión y estar foliado y autenticado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Información auxiliar no forma parte del expediente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Los expedientes finalizados debe depositarse en el archivo electrónico en formatos que garanticen la autenticidad, integridad y conservación de los documento, así como su perdurabilidad en el tiempo (</a:t>
            </a:r>
            <a:r>
              <a:rPr lang="es-ES" sz="2000" dirty="0">
                <a:solidFill>
                  <a:srgbClr val="800000"/>
                </a:solidFill>
              </a:rPr>
              <a:t>art. 17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218DFB-62B5-4E04-BA93-6B1A022F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3711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(ordenación) del procedimiento 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b="1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/>
              <a:t>Impulso del procedimiento</a:t>
            </a:r>
            <a:r>
              <a:rPr lang="es-ES" sz="2000" dirty="0"/>
              <a:t>: de oficio por medios electrónicos (</a:t>
            </a:r>
            <a:r>
              <a:rPr lang="es-ES" sz="2000" dirty="0">
                <a:solidFill>
                  <a:srgbClr val="800000"/>
                </a:solidFill>
              </a:rPr>
              <a:t>art. 71</a:t>
            </a:r>
            <a:r>
              <a:rPr lang="es-ES" sz="2000" dirty="0"/>
              <a:t>) (principio de celeridad y oficialidad) (</a:t>
            </a:r>
            <a:r>
              <a:rPr lang="es-ES" sz="2000" i="1" dirty="0"/>
              <a:t>art. relacionado 147 ROF)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Tramitación por orden “riguroso” de incoación en asuntos homogénea naturaleza (procedimientos de oficio o a solicitud de interesados), salvo orden motivada del superior.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Responsabilidad por incumplimiento del orden de tramitación, de la tramitación en general y cumplimiento de plazos (</a:t>
            </a:r>
            <a:r>
              <a:rPr lang="es-ES" sz="2000" dirty="0">
                <a:solidFill>
                  <a:srgbClr val="800000"/>
                </a:solidFill>
              </a:rPr>
              <a:t>art. 71,  21.6, 80.3) Remoción del puesto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rgbClr val="800000"/>
              </a:solidFill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Concentración de tramites (</a:t>
            </a:r>
            <a:r>
              <a:rPr lang="es-ES" sz="2000" b="1" dirty="0">
                <a:solidFill>
                  <a:srgbClr val="800000"/>
                </a:solidFill>
              </a:rPr>
              <a:t>art. 72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) (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principio de simplificación administrativa) un solo acto para los tramite que por su naturaleza así lo admitan (art. relacionado </a:t>
            </a:r>
            <a:r>
              <a:rPr lang="es-ES" sz="2000" dirty="0">
                <a:solidFill>
                  <a:srgbClr val="800000"/>
                </a:solidFill>
              </a:rPr>
              <a:t>57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Obligación de recordar  a otros órganos intervinientes  el plazo de cumplimentación del trámite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772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(ordenación) del procedimiento 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b="1" dirty="0"/>
          </a:p>
          <a:p>
            <a:pPr marL="457200" lvl="1" indent="0" algn="just">
              <a:buClr>
                <a:srgbClr val="800000"/>
              </a:buClr>
              <a:buNone/>
            </a:pPr>
            <a:r>
              <a:rPr lang="es-ES" sz="2000" b="1" dirty="0"/>
              <a:t>Cumplimiento de tramites (</a:t>
            </a:r>
            <a:r>
              <a:rPr lang="es-ES" sz="2000" b="1" dirty="0">
                <a:solidFill>
                  <a:srgbClr val="800000"/>
                </a:solidFill>
              </a:rPr>
              <a:t>art. 73</a:t>
            </a:r>
            <a:r>
              <a:rPr lang="es-ES" sz="2000" b="1" dirty="0"/>
              <a:t>)</a:t>
            </a:r>
          </a:p>
          <a:p>
            <a:pPr marL="457200" lvl="1" indent="0" algn="just">
              <a:buClr>
                <a:srgbClr val="800000"/>
              </a:buClr>
              <a:buNone/>
            </a:pPr>
            <a:endParaRPr lang="es-ES" sz="2000" b="1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2"/>
                </a:solidFill>
              </a:rPr>
              <a:t>Cumplimiento de tramites por los interesados: plazo general 10 días, si la norma no fija otro.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2"/>
                </a:solidFill>
              </a:rPr>
              <a:t>Subsanación de documentos o tramites, previo apercibimiento por la Administración, plazo de 10 días.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 (art. relacionado </a:t>
            </a:r>
            <a:r>
              <a:rPr lang="es-ES" sz="2000" dirty="0">
                <a:solidFill>
                  <a:srgbClr val="800000"/>
                </a:solidFill>
              </a:rPr>
              <a:t>68</a:t>
            </a:r>
            <a:r>
              <a:rPr lang="es-ES" sz="20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tx2"/>
                </a:solidFill>
              </a:rPr>
              <a:t>Incumplimiento: perdida del  derecho al tramite. Salvo que se  cumpla  antes o en el mismo día de la notificación</a:t>
            </a:r>
          </a:p>
          <a:p>
            <a:pPr marL="0" indent="0" algn="just">
              <a:buClr>
                <a:srgbClr val="800000"/>
              </a:buClr>
              <a:buNone/>
            </a:pPr>
            <a:r>
              <a:rPr lang="es-ES" sz="2000" b="1" dirty="0">
                <a:solidFill>
                  <a:schemeClr val="tx2"/>
                </a:solidFill>
              </a:rPr>
              <a:t>        </a:t>
            </a: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Cuestiones incidentales </a:t>
            </a:r>
            <a:r>
              <a:rPr lang="es-ES" sz="2000" b="1" dirty="0"/>
              <a:t>(</a:t>
            </a:r>
            <a:r>
              <a:rPr lang="es-ES" sz="2000" b="1" dirty="0">
                <a:solidFill>
                  <a:srgbClr val="800000"/>
                </a:solidFill>
              </a:rPr>
              <a:t>art. 74</a:t>
            </a:r>
            <a:r>
              <a:rPr lang="es-ES" sz="2000" b="1" dirty="0"/>
              <a:t>)</a:t>
            </a:r>
            <a:r>
              <a:rPr lang="es-ES" sz="2000" b="1" dirty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Clr>
                <a:srgbClr val="800000"/>
              </a:buClr>
              <a:buNone/>
            </a:pPr>
            <a:r>
              <a:rPr lang="es-ES" sz="2000" b="1" dirty="0">
                <a:solidFill>
                  <a:schemeClr val="tx2"/>
                </a:solidFill>
              </a:rPr>
              <a:t>	Las que se planteen a lo largo de la tramitación del procedimiento no suspenden este  	excepción hecha de la recusación 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s-ES" sz="2000" b="1" dirty="0">
                <a:solidFill>
                  <a:schemeClr val="tx2"/>
                </a:solidFill>
              </a:rPr>
              <a:t>articulo relacionado 22.2 c LRJSP</a:t>
            </a: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457200" lvl="1" indent="0" algn="just">
              <a:buClr>
                <a:srgbClr val="800000"/>
              </a:buClr>
              <a:buNone/>
            </a:pP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  <a:p>
            <a:pPr marL="457200" lvl="1" indent="0" algn="just">
              <a:buClr>
                <a:srgbClr val="800000"/>
              </a:buClr>
              <a:buNone/>
            </a:pPr>
            <a:r>
              <a:rPr lang="es-ES" sz="2000" b="1" dirty="0">
                <a:solidFill>
                  <a:schemeClr val="bg2">
                    <a:lumMod val="10000"/>
                  </a:schemeClr>
                </a:solidFill>
              </a:rPr>
              <a:t>Aplicación del principio antiformalista y principios de impulso de oficio y de celeridad</a:t>
            </a:r>
            <a:endParaRPr lang="es-E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10535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 (arts. 75 a 83)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b="1" dirty="0"/>
              <a:t>Actos de instrucción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75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los necesarios para la determinación, conocimiento y comprobación de los hechos en virtud de los cuales debe pronunciarse la resolución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Art. 53.1 a) derecho de proponer de los interesados o recordatorio de tramites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Actos de instrucción de oficio por medios electrónicos 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aplicaciones y sistemas de información garantizaran: control de los tiempos y plazos, identificación de órganos ,  simplificación y publicidad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Acomodación  actos interesados a la situación </a:t>
            </a:r>
            <a:r>
              <a:rPr lang="es-E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lboral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los mismos, (art. relacionado </a:t>
            </a:r>
            <a:r>
              <a:rPr lang="es-ES" sz="2000" dirty="0">
                <a:solidFill>
                  <a:srgbClr val="800000"/>
                </a:solidFill>
              </a:rPr>
              <a:t>78.1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debe  garantizar por el instructor el  respeto al principio de  contradicción e  igualdad de los interesados.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80819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 (arts. 75 a 83)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endParaRPr lang="es-ES" sz="2000" dirty="0"/>
          </a:p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Alegaciones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76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Las alegaciones son los argumentos planteados por el interesado para defender sus pretensiones.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Basadas en  los  principio de contradicción y transparencia (</a:t>
            </a:r>
            <a:r>
              <a:rPr lang="es-ES" sz="2000" dirty="0">
                <a:solidFill>
                  <a:srgbClr val="800000"/>
                </a:solidFill>
              </a:rPr>
              <a:t>art. 53. 1 e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es preciso tramite especifico, son ilimitadas y distintas del tramite de audiencia e información publica (</a:t>
            </a:r>
            <a:r>
              <a:rPr lang="es-ES" sz="2000" dirty="0">
                <a:solidFill>
                  <a:srgbClr val="800000"/>
                </a:solidFill>
              </a:rPr>
              <a:t>arts. 82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s-ES" sz="2000" dirty="0">
                <a:solidFill>
                  <a:srgbClr val="800000"/>
                </a:solidFill>
              </a:rPr>
              <a:t>83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 actos del interesado   efectuados en cualquier  momento antes del tramite de audiencia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Posibilidad  alegar defectos de tramitación, infracción de los plazos,  la omisión de tramites  que podrán ser subsanados  antes de la resolución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Posibilidad de  responsabilidad disciplinaria del responsable de los retrasos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presentan ante el instructor o superior jerárquico (exigencia de responsabilidad o recusación (art. 184 ROF)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9517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3C666-5836-41E9-86B1-DB59FC04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163"/>
            <a:ext cx="10515600" cy="10899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ES" sz="2800" dirty="0">
                <a:latin typeface="+mn-lt"/>
              </a:rPr>
              <a:t>Procedimiento administrativo común: instrucción del procedimiento</a:t>
            </a:r>
            <a:br>
              <a:rPr lang="es-ES" sz="2800" dirty="0">
                <a:latin typeface="+mn-lt"/>
              </a:rPr>
            </a:br>
            <a:r>
              <a:rPr lang="es-ES" sz="2800" dirty="0">
                <a:latin typeface="+mn-lt"/>
              </a:rPr>
              <a:t>(</a:t>
            </a:r>
            <a:r>
              <a:rPr lang="es-ES" sz="2800" dirty="0">
                <a:solidFill>
                  <a:srgbClr val="FF0000"/>
                </a:solidFill>
                <a:latin typeface="+mn-lt"/>
              </a:rPr>
              <a:t>Titulo VI, Capítulo IV) (arts. 75 a 83)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EBCEF4-BCF5-4990-ACD3-CF07D0863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8890"/>
            <a:ext cx="10515600" cy="4873983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lvl="1" indent="0" algn="just">
              <a:buClr>
                <a:srgbClr val="FF0000"/>
              </a:buClr>
              <a:buNone/>
            </a:pPr>
            <a:r>
              <a:rPr lang="es-ES" sz="2000" dirty="0"/>
              <a:t> </a:t>
            </a:r>
            <a:r>
              <a:rPr lang="es-E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Prueba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s-ES" sz="2000" dirty="0">
                <a:solidFill>
                  <a:srgbClr val="800000"/>
                </a:solidFill>
              </a:rPr>
              <a:t>art. 77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(</a:t>
            </a:r>
            <a:r>
              <a:rPr lang="es-ES" sz="2000" dirty="0">
                <a:solidFill>
                  <a:srgbClr val="C00000"/>
                </a:solidFill>
              </a:rPr>
              <a:t>principios de oficialidad y contradicción 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Ley 15722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Finalidad: acreditar la existencia o inexistencia de datos y hechos relevantes para la resolución. No existen medios tasados.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Casos: no se tenga por ciertos los hechos alegados (no existe vinculación) o el procedimiento así lo exija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Valoración criterios de la LEC (documental, testifical, pericial)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Plazo de 10 a 30 días, 10 días mas,  si  lo decide el instructor (art. relacionado </a:t>
            </a:r>
            <a:r>
              <a:rPr lang="es-ES" sz="2000" dirty="0">
                <a:solidFill>
                  <a:srgbClr val="800000"/>
                </a:solidFill>
              </a:rPr>
              <a:t>88.1</a:t>
            </a: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podrán acordar de oficio  o a instancia de parte (solo se rechazaran las propuestas que sean “manifiestamente” improcedentes)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rgbClr val="00B050"/>
                </a:solidFill>
              </a:rPr>
              <a:t>NUEVO: Ley 15/2022 carga de la prueba cuando se alegue discriminación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Existe vinculación judicial en los procedimientos sancionadores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Presunción de veracidad iuris tantum de los funcionarios  que posean la condición de autoridad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 caso de que la prueba consista en la emisión de un informe, este será preceptivo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 la valoración de la prueba es determinante se incluirá en propuesta de resolución</a:t>
            </a:r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/>
          </a:p>
          <a:p>
            <a:pPr lvl="1" algn="just">
              <a:buClr>
                <a:srgbClr val="800000"/>
              </a:buClr>
              <a:buFont typeface="Wingdings" panose="05000000000000000000" pitchFamily="2" charset="2"/>
              <a:buChar char="Ø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28626F0-3BB2-48CB-9030-95F79DEB32FB}"/>
              </a:ext>
            </a:extLst>
          </p:cNvPr>
          <p:cNvSpPr txBox="1"/>
          <p:nvPr/>
        </p:nvSpPr>
        <p:spPr>
          <a:xfrm>
            <a:off x="5817290" y="5504454"/>
            <a:ext cx="141401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BFACB4-469E-4293-B186-9DD3692C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126C-F1F7-48D1-9101-7A19C2A635E2}" type="slidenum">
              <a:rPr lang="es-ES" smtClean="0"/>
              <a:t>99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954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11131</TotalTime>
  <Words>17185</Words>
  <Application>Microsoft Office PowerPoint</Application>
  <PresentationFormat>Panorámica</PresentationFormat>
  <Paragraphs>1761</Paragraphs>
  <Slides>141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141</vt:i4>
      </vt:variant>
    </vt:vector>
  </HeadingPairs>
  <TitlesOfParts>
    <vt:vector size="148" baseType="lpstr">
      <vt:lpstr>Arial</vt:lpstr>
      <vt:lpstr>Calibri</vt:lpstr>
      <vt:lpstr>Calibri Light</vt:lpstr>
      <vt:lpstr>Courier New</vt:lpstr>
      <vt:lpstr>Franklin Gothic Medium</vt:lpstr>
      <vt:lpstr>Wingdings</vt:lpstr>
      <vt:lpstr>Tema de Office</vt:lpstr>
      <vt:lpstr>Curso de Procedimiento Administrativo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Sumario</vt:lpstr>
      <vt:lpstr>Responsabilidad en la tramitación (art. 20)</vt:lpstr>
      <vt:lpstr>Obligación de resolver (art. 21)</vt:lpstr>
      <vt:lpstr>Obligación de resolver (art. 21)</vt:lpstr>
      <vt:lpstr>Suspensión plazo para resolver (art. 22)</vt:lpstr>
      <vt:lpstr>Suspensión plazo para resolver (art. 22) Ampliacion plazo (art. 23)</vt:lpstr>
      <vt:lpstr>Suspensión plazo para resolver (art. 22) Ampliacion plazo (art. 23)</vt:lpstr>
      <vt:lpstr>Suspensión plazo para resolver (art. 22) Ampliacion plazo (art. 23)</vt:lpstr>
      <vt:lpstr>Silencio administrativo  (arts. 24 y 25)</vt:lpstr>
      <vt:lpstr>Silencio administrativo  (art. 24 y 25)</vt:lpstr>
      <vt:lpstr>Silencio administrativo  (art. 24) Procedimientos iniciados a solicitud de interesado </vt:lpstr>
      <vt:lpstr>Silencio administrativo  (art. 24) Procedimientos iniciados a solicitud de interesado </vt:lpstr>
      <vt:lpstr>Silencio administrativo  (art. 24) Procedimientos iniciados a solicitud de interesado </vt:lpstr>
      <vt:lpstr>Silencio administrativo  (art. 24) Procedimientos iniciados a solicitud de interesado </vt:lpstr>
      <vt:lpstr>Silencio administrativo  (art. 25) Falta de resolución expresa en Procedimientos de oficio </vt:lpstr>
      <vt:lpstr>Silencio administrativo  (art. 25)</vt:lpstr>
      <vt:lpstr>El Acto administrativo</vt:lpstr>
      <vt:lpstr>El Acto administrativo: clases</vt:lpstr>
      <vt:lpstr>El Acto administrativo: elemento subjetivo</vt:lpstr>
      <vt:lpstr>El Acto administrativo: elemento subjetivo (abstención y recusación)</vt:lpstr>
      <vt:lpstr>El Acto administrativo: elemento subjetivo (abstención y recusación)</vt:lpstr>
      <vt:lpstr>El Acto administrativo: elemento subjetivo (abstención y recusación)</vt:lpstr>
      <vt:lpstr>El Acto administrativo: elemento subjetivo (abstención y recusación)</vt:lpstr>
      <vt:lpstr>El Acto administrativo: elemento formal(art- 34 1)</vt:lpstr>
      <vt:lpstr>El Acto administrativo: elemento formal(art- 34 1)</vt:lpstr>
      <vt:lpstr>El Acto administrativo: elemento formal: motivación (art. 35 LPACAP)</vt:lpstr>
      <vt:lpstr>El Acto administrativo: elemento formal: motivación (art. 35 LPACAP)</vt:lpstr>
      <vt:lpstr>El Acto administrativo: elemento finalista</vt:lpstr>
      <vt:lpstr>Validez y eficacia de los actos administrativos (Capítulo II, Titulo III)</vt:lpstr>
      <vt:lpstr>Validez y eficacia de los actos administrativos (Capítulo II, Titulo III)</vt:lpstr>
      <vt:lpstr>Notificación de los actos administrativos (Capítulo II, Titulo III)</vt:lpstr>
      <vt:lpstr>Notificación de los actos administrativos (Capítulo II, Titulo III)</vt:lpstr>
      <vt:lpstr>Notificación de los actos administrativos (Capítulo II, Titulo III)</vt:lpstr>
      <vt:lpstr>Notificación de los actos administrativos (Capítulo II, Titulo III)</vt:lpstr>
      <vt:lpstr>Notificación de los actos administrativos (Capítulo II, Titulo III)</vt:lpstr>
      <vt:lpstr>Notificación de los actos administrativos (Capítulo II, Titulo III)</vt:lpstr>
      <vt:lpstr>Notificación de los actos administrativos (Capítulo II, Titulo III)</vt:lpstr>
      <vt:lpstr>Publicación de los actos (art. 44) (Capítulo II, Titulo III)</vt:lpstr>
      <vt:lpstr>Publicación de los actos (art. 44) (Capítulo II, Titulo III)</vt:lpstr>
      <vt:lpstr>Invalidez del acto administrativo  (Capítulo II, Titulo III)</vt:lpstr>
      <vt:lpstr>Invalidez del acto administrativo (Capítulo II, Titulo III) Nulidad de pleno derecho  (Art. 47 LPACAP) </vt:lpstr>
      <vt:lpstr>Invalidez del acto administrativo (Capítulo II, Titulo III) Nulidad de pleno derecho  (Art. 47 LPACAP) </vt:lpstr>
      <vt:lpstr>Invalidez del acto administrativo (Capítulo II, Titulo III) Nulidad de pleno derecho  (Art. 47 LPACAP) </vt:lpstr>
      <vt:lpstr>Invalidez del acto administrativo (Capítulo II, Titulo III) Nulidad de pleno derecho  (Art. 47 LPACAP) </vt:lpstr>
      <vt:lpstr>Invalidez del acto administrativo (Capítulo II, Titulo III) Nulidad de pleno derecho  (Art. 47 LPACAP) </vt:lpstr>
      <vt:lpstr>Invalidez del acto administrativo (Capítulo II, Titulo III) anulabilidad del acto administrativo (Art. 48 LPACAP) </vt:lpstr>
      <vt:lpstr>Invalidez del acto administrativo (Capítulo II, Titulo III) anulabilidad del acto administrativo (Art. 48 LPACAP) </vt:lpstr>
      <vt:lpstr>Invalidez del acto administrativo (Capítulo II, Titulo III) irregularidades no invalidantes(Arts. 49 a 52 LPACAP) </vt:lpstr>
      <vt:lpstr>Invalidez del acto administrativo (Capítulo II, Titulo III) anulabilidad del acto administrativo (Art. 48 LPACAP) </vt:lpstr>
      <vt:lpstr>Procedimiento administrativo común: principios (Titulo III, arts. 53 a 105)</vt:lpstr>
      <vt:lpstr>Procedimiento administrativo común: principios (Titulo III, arts. 53 a 105)</vt:lpstr>
      <vt:lpstr>Procedimiento administrativo común: principios (Titulo III, arts. 53 a 105)</vt:lpstr>
      <vt:lpstr>Procedimiento administrativo común: principios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fases (Titulo III, arts. 53 a 105)</vt:lpstr>
      <vt:lpstr>Procedimiento administrativo común: iniciación de oficio (Titulo III, arts. 53 a 105)</vt:lpstr>
      <vt:lpstr>Procedimiento administrativo común: iniciación de oficio (Titulo III, arts. 53 a 105)</vt:lpstr>
      <vt:lpstr>Procedimiento administrativo común: iniciación de oficio (Titulo III, arts. 53 a 105)</vt:lpstr>
      <vt:lpstr>Procedimiento administrativo común: iniciación de oficio (Titulo III, arts. 53 a 105)</vt:lpstr>
      <vt:lpstr>Procedimiento administrativo común: iniciación de oficio (Titulo III, arts. 53 a 105)</vt:lpstr>
      <vt:lpstr>Procedimiento administrativo común: a  solicitud de interesado (art. 66) (art 66)</vt:lpstr>
      <vt:lpstr>Procedimiento administrativo común: a  solicitud de interesado (art. 66) (art 66)</vt:lpstr>
      <vt:lpstr>Procedimiento administrativo común: a  solicitud de interesado (art. 66) (art 66)</vt:lpstr>
      <vt:lpstr>Procedimiento administrativo común: a  solicitud de interesado</vt:lpstr>
      <vt:lpstr> Procedimiento administrativo común: a  solicitud de interesado Declaración responsable y comunicación (Art. 69) </vt:lpstr>
      <vt:lpstr>Procedimiento administrativo común: a  solicitud de interesado (art. 66) (art 66)</vt:lpstr>
      <vt:lpstr>Procedimiento administrativo común: a  solicitud de interesado (art. 66) (art 66)</vt:lpstr>
      <vt:lpstr>Procedimiento administrativo común: a  solicitud de interesado (art. 66) (art 66)</vt:lpstr>
      <vt:lpstr>Procedimiento administrativo común: : instrucción (ordenación) del procedimiento (Titulo VI, Capítulo III, art. 70)</vt:lpstr>
      <vt:lpstr>Procedimiento administrativo común: instrucción (ordenación) del procedimiento (Titulo VI, Capítulo IV)</vt:lpstr>
      <vt:lpstr>Procedimiento administrativo común: instrucción (ordenación) del procedimiento (Titulo VI, Capítulo IV)</vt:lpstr>
      <vt:lpstr>Procedimiento administrativo común: instrucción del procedimiento (Titulo VI, Capítulo IV) (arts. 75 a 83)</vt:lpstr>
      <vt:lpstr>Procedimiento administrativo común: instrucción del procedimiento (Titulo VI, Capítulo IV) (arts. 75 a 83)</vt:lpstr>
      <vt:lpstr>Procedimiento administrativo común: instrucción del procedimiento (Titulo VI, Capítulo IV) (arts. 75 a 83)</vt:lpstr>
      <vt:lpstr>Procedimiento administrativo común: instrucción del procedimiento (Titulo VI, Capítulo IV) (arts. 75 a 83)</vt:lpstr>
      <vt:lpstr>Procedimiento administrativo común: instrucción del procedimiento (Titulo VI, Capítulo IV)</vt:lpstr>
      <vt:lpstr>Procedimiento administrativo común: instrucción del procedimiento (Titulo VI, Capítulo IV)</vt:lpstr>
      <vt:lpstr>Procedimiento administrativo común: instrucción del procedimiento (Titulo VI, Capítulo IV)</vt:lpstr>
      <vt:lpstr>Procedimiento administrativo común: instrucción del procedimiento (Titulo VI, Capítulo IV) Participación de los interesados (principio de contradicción)</vt:lpstr>
      <vt:lpstr>Procedimiento administrativo común: instrucción del procedimiento (Titulo VI, Capítulo IV) Participación de los interesados (principio de contradicción) </vt:lpstr>
      <vt:lpstr>Procedimiento administrativo común: (Titulo VI)</vt:lpstr>
      <vt:lpstr>Procedimiento administrativo común: finalización del procedimiento (Titulo VI, Capítulo V, arts. 84 a 95)</vt:lpstr>
      <vt:lpstr>Procedimiento administrativo común: finalización del procedimiento (Titulo VI, Capítulo V, arts. 84 a 95)</vt:lpstr>
      <vt:lpstr>Procedimiento administrativo común: finalización del procedimiento (Titulo VI, Capítulo V, arts. 84 a 95)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finalización del procedimiento (Titulo VI, Capítulo V)</vt:lpstr>
      <vt:lpstr>Procedimiento administrativo común: TRAMITACION SIMPLIFICADA (Titulo VI, Capítulo VI)</vt:lpstr>
      <vt:lpstr>Procedimiento administrativo común: TRAMITACION SIMPLIFICADA (Titulo VI, Capítulo VI)</vt:lpstr>
      <vt:lpstr>Procedimiento administrativo común: TRAMITACION SIMPLIFICADA (Titulo VI, Capítulo VI)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  <vt:lpstr>Ejecutividad de los actos administrativos (Capítulo II, Titulo III)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Procedimiento Administrativo</dc:title>
  <dc:creator>Alejandro Martín Guzmán</dc:creator>
  <cp:lastModifiedBy>Alejandro Martín Guzmán</cp:lastModifiedBy>
  <cp:revision>446</cp:revision>
  <cp:lastPrinted>2022-10-13T14:55:33Z</cp:lastPrinted>
  <dcterms:created xsi:type="dcterms:W3CDTF">2022-06-10T09:05:51Z</dcterms:created>
  <dcterms:modified xsi:type="dcterms:W3CDTF">2022-11-22T07:13:02Z</dcterms:modified>
</cp:coreProperties>
</file>